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76" r:id="rId2"/>
    <p:sldId id="277" r:id="rId3"/>
    <p:sldId id="278" r:id="rId4"/>
    <p:sldId id="256" r:id="rId5"/>
    <p:sldId id="258" r:id="rId6"/>
    <p:sldId id="280" r:id="rId7"/>
    <p:sldId id="281" r:id="rId8"/>
    <p:sldId id="282" r:id="rId9"/>
    <p:sldId id="283" r:id="rId10"/>
    <p:sldId id="284" r:id="rId11"/>
    <p:sldId id="285" r:id="rId12"/>
    <p:sldId id="286" r:id="rId13"/>
    <p:sldId id="289" r:id="rId14"/>
    <p:sldId id="264" r:id="rId15"/>
    <p:sldId id="290" r:id="rId16"/>
    <p:sldId id="291" r:id="rId17"/>
    <p:sldId id="292" r:id="rId18"/>
    <p:sldId id="293"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137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027506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422633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531719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55246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205722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5475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blipFill>
            <a:blip r:embed="rId4">
              <a:extLst>
                <a:ext uri="{BEBA8EAE-BF5A-486C-A8C5-ECC9F3942E4B}">
                  <a14:imgProps xmlns:a14="http://schemas.microsoft.com/office/drawing/2010/main">
                    <a14:imgLayer r:embed="rId5">
                      <a14:imgEffect>
                        <a14:brightnessContrast bright="-1000"/>
                      </a14:imgEffect>
                    </a14:imgLayer>
                  </a14:imgProps>
                </a:ext>
              </a:extLst>
            </a:blip>
            <a:stretch>
              <a:fillRect/>
            </a:stretch>
          </a:blipFill>
          <a:ln/>
        </p:spPr>
      </p:sp>
      <p:sp>
        <p:nvSpPr>
          <p:cNvPr id="11" name="Text 2">
            <a:extLst>
              <a:ext uri="{FF2B5EF4-FFF2-40B4-BE49-F238E27FC236}">
                <a16:creationId xmlns:a16="http://schemas.microsoft.com/office/drawing/2014/main" id="{0A6DE5A3-B961-B9AC-47D0-30BB8CBF6688}"/>
              </a:ext>
            </a:extLst>
          </p:cNvPr>
          <p:cNvSpPr/>
          <p:nvPr/>
        </p:nvSpPr>
        <p:spPr>
          <a:xfrm>
            <a:off x="2002320" y="3281601"/>
            <a:ext cx="10625760" cy="1666399"/>
          </a:xfrm>
          <a:prstGeom prst="rect">
            <a:avLst/>
          </a:prstGeom>
          <a:noFill/>
          <a:ln/>
        </p:spPr>
        <p:txBody>
          <a:bodyPr wrap="square" rtlCol="0" anchor="t"/>
          <a:lstStyle/>
          <a:p>
            <a:pPr marL="0" indent="0" algn="ctr">
              <a:lnSpc>
                <a:spcPts val="6561"/>
              </a:lnSpc>
              <a:buNone/>
            </a:pPr>
            <a:r>
              <a:rPr lang="en-US" sz="4400" dirty="0">
                <a:latin typeface="Times New Roman" panose="02020603050405020304" pitchFamily="18" charset="0"/>
                <a:cs typeface="Times New Roman" panose="02020603050405020304" pitchFamily="18" charset="0"/>
              </a:rPr>
              <a:t>Green Cloud Computing</a:t>
            </a:r>
          </a:p>
        </p:txBody>
      </p:sp>
      <p:sp>
        <p:nvSpPr>
          <p:cNvPr id="12" name="Text 3">
            <a:extLst>
              <a:ext uri="{FF2B5EF4-FFF2-40B4-BE49-F238E27FC236}">
                <a16:creationId xmlns:a16="http://schemas.microsoft.com/office/drawing/2014/main" id="{9ABBF754-2CE7-5164-A924-2B26899F4AC6}"/>
              </a:ext>
            </a:extLst>
          </p:cNvPr>
          <p:cNvSpPr/>
          <p:nvPr/>
        </p:nvSpPr>
        <p:spPr>
          <a:xfrm>
            <a:off x="833199" y="4256603"/>
            <a:ext cx="7477601" cy="1066205"/>
          </a:xfrm>
          <a:prstGeom prst="rect">
            <a:avLst/>
          </a:prstGeom>
          <a:noFill/>
          <a:ln/>
        </p:spPr>
        <p:txBody>
          <a:bodyPr wrap="square" rtlCol="0" anchor="t"/>
          <a:lstStyle/>
          <a:p>
            <a:pPr marL="0" indent="0">
              <a:lnSpc>
                <a:spcPts val="2799"/>
              </a:lnSpc>
              <a:buNone/>
            </a:pPr>
            <a:endParaRPr lang="en-US" sz="1750" dirty="0">
              <a:latin typeface="Times New Roman" panose="02020603050405020304" pitchFamily="18" charset="0"/>
              <a:cs typeface="Times New Roman" panose="02020603050405020304" pitchFamily="18" charset="0"/>
            </a:endParaRPr>
          </a:p>
        </p:txBody>
      </p:sp>
      <p:sp>
        <p:nvSpPr>
          <p:cNvPr id="13" name="Text 5">
            <a:extLst>
              <a:ext uri="{FF2B5EF4-FFF2-40B4-BE49-F238E27FC236}">
                <a16:creationId xmlns:a16="http://schemas.microsoft.com/office/drawing/2014/main" id="{E5FC3357-0B08-CDD5-3B40-6E4DF0C1DB0E}"/>
              </a:ext>
            </a:extLst>
          </p:cNvPr>
          <p:cNvSpPr/>
          <p:nvPr/>
        </p:nvSpPr>
        <p:spPr>
          <a:xfrm>
            <a:off x="1299686" y="5578197"/>
            <a:ext cx="1220510" cy="388858"/>
          </a:xfrm>
          <a:prstGeom prst="rect">
            <a:avLst/>
          </a:prstGeom>
          <a:noFill/>
          <a:ln/>
        </p:spPr>
        <p:txBody>
          <a:bodyPr wrap="none" rtlCol="0" anchor="t"/>
          <a:lstStyle/>
          <a:p>
            <a:pPr marL="0" indent="0" algn="l">
              <a:lnSpc>
                <a:spcPts val="3062"/>
              </a:lnSpc>
              <a:buNone/>
            </a:pPr>
            <a:endParaRPr lang="en-US" sz="2187" dirty="0">
              <a:latin typeface="Times New Roman" panose="02020603050405020304" pitchFamily="18" charset="0"/>
              <a:cs typeface="Times New Roman" panose="02020603050405020304" pitchFamily="18" charset="0"/>
            </a:endParaRPr>
          </a:p>
        </p:txBody>
      </p:sp>
      <p:pic>
        <p:nvPicPr>
          <p:cNvPr id="14" name="object 4">
            <a:extLst>
              <a:ext uri="{FF2B5EF4-FFF2-40B4-BE49-F238E27FC236}">
                <a16:creationId xmlns:a16="http://schemas.microsoft.com/office/drawing/2014/main" id="{F7B9B41A-BF40-8A6B-A966-68A499851E67}"/>
              </a:ext>
            </a:extLst>
          </p:cNvPr>
          <p:cNvPicPr/>
          <p:nvPr/>
        </p:nvPicPr>
        <p:blipFill>
          <a:blip r:embed="rId6" cstate="print"/>
          <a:stretch>
            <a:fillRect/>
          </a:stretch>
        </p:blipFill>
        <p:spPr>
          <a:xfrm>
            <a:off x="3187983" y="375938"/>
            <a:ext cx="1645920" cy="1466088"/>
          </a:xfrm>
          <a:prstGeom prst="rect">
            <a:avLst/>
          </a:prstGeom>
        </p:spPr>
      </p:pic>
      <p:sp>
        <p:nvSpPr>
          <p:cNvPr id="15" name="TextBox 14">
            <a:extLst>
              <a:ext uri="{FF2B5EF4-FFF2-40B4-BE49-F238E27FC236}">
                <a16:creationId xmlns:a16="http://schemas.microsoft.com/office/drawing/2014/main" id="{7D4D8BA9-D9D7-DD1A-A943-6B942D0704B5}"/>
              </a:ext>
            </a:extLst>
          </p:cNvPr>
          <p:cNvSpPr txBox="1"/>
          <p:nvPr/>
        </p:nvSpPr>
        <p:spPr>
          <a:xfrm flipH="1">
            <a:off x="5016836" y="534759"/>
            <a:ext cx="668245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RAJIV GANDHI INSTITUTE OF TECHNOLOGY</a:t>
            </a:r>
            <a:endParaRPr lang="en-IN"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35B2C2C-EE46-22E1-98C2-3F7F76A7D523}"/>
              </a:ext>
            </a:extLst>
          </p:cNvPr>
          <p:cNvSpPr txBox="1"/>
          <p:nvPr/>
        </p:nvSpPr>
        <p:spPr>
          <a:xfrm>
            <a:off x="5795497" y="966454"/>
            <a:ext cx="6298545" cy="369332"/>
          </a:xfrm>
          <a:prstGeom prst="rect">
            <a:avLst/>
          </a:prstGeom>
          <a:noFill/>
        </p:spPr>
        <p:txBody>
          <a:bodyPr wrap="square" rtlCol="0">
            <a:spAutoFit/>
          </a:bodyPr>
          <a:lstStyle/>
          <a:p>
            <a:pPr marL="12700">
              <a:lnSpc>
                <a:spcPct val="100000"/>
              </a:lnSpc>
              <a:spcBef>
                <a:spcPts val="95"/>
              </a:spcBef>
            </a:pPr>
            <a:r>
              <a:rPr lang="en-US" sz="1800" dirty="0">
                <a:latin typeface="Times New Roman" panose="02020603050405020304" pitchFamily="18" charset="0"/>
                <a:cs typeface="Times New Roman" panose="02020603050405020304" pitchFamily="18" charset="0"/>
              </a:rPr>
              <a:t>Department</a:t>
            </a:r>
            <a:r>
              <a:rPr lang="en-US" sz="1800" spc="-8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of</a:t>
            </a:r>
            <a:r>
              <a:rPr lang="en-US" sz="1800" spc="-8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Computer</a:t>
            </a:r>
            <a:r>
              <a:rPr lang="en-US" sz="1800" spc="-9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Science</a:t>
            </a:r>
            <a:r>
              <a:rPr lang="en-US" sz="1800" spc="-8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and</a:t>
            </a:r>
            <a:r>
              <a:rPr lang="en-US" sz="1800" spc="-8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Engineering</a:t>
            </a:r>
            <a:endParaRPr lang="en-US" sz="18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D9F2D73-F683-35D9-095C-81BB5277D92E}"/>
              </a:ext>
            </a:extLst>
          </p:cNvPr>
          <p:cNvSpPr txBox="1"/>
          <p:nvPr/>
        </p:nvSpPr>
        <p:spPr>
          <a:xfrm flipH="1">
            <a:off x="9401751" y="6076602"/>
            <a:ext cx="4595088" cy="1119153"/>
          </a:xfrm>
          <a:prstGeom prst="rect">
            <a:avLst/>
          </a:prstGeom>
          <a:noFill/>
        </p:spPr>
        <p:txBody>
          <a:bodyPr wrap="square" rtlCol="0" anchor="ctr">
            <a:spAutoFit/>
          </a:bodyPr>
          <a:lstStyle/>
          <a:p>
            <a:r>
              <a:rPr lang="en-IN" dirty="0">
                <a:latin typeface="Times New Roman" panose="02020603050405020304" pitchFamily="18" charset="0"/>
                <a:cs typeface="Times New Roman" panose="02020603050405020304" pitchFamily="18" charset="0"/>
              </a:rPr>
              <a:t>Presented By:       </a:t>
            </a:r>
            <a:endParaRPr lang="en-US" b="1" dirty="0">
              <a:latin typeface="Times New Roman" panose="02020603050405020304" pitchFamily="18" charset="0"/>
              <a:cs typeface="Times New Roman" panose="02020603050405020304" pitchFamily="18" charset="0"/>
            </a:endParaRPr>
          </a:p>
          <a:p>
            <a:pPr marL="0" indent="0" algn="ctr">
              <a:lnSpc>
                <a:spcPts val="3062"/>
              </a:lnSpc>
              <a:buNone/>
            </a:pPr>
            <a:r>
              <a:rPr lang="en-US" b="1" dirty="0">
                <a:latin typeface="Times New Roman" panose="02020603050405020304" pitchFamily="18" charset="0"/>
                <a:cs typeface="Times New Roman" panose="02020603050405020304" pitchFamily="18" charset="0"/>
              </a:rPr>
              <a:t>Santhosh P (1RG20CS050)</a:t>
            </a:r>
          </a:p>
          <a:p>
            <a:pPr marL="0" indent="0" algn="ctr">
              <a:lnSpc>
                <a:spcPts val="3062"/>
              </a:lnSpc>
              <a:buNone/>
            </a:pPr>
            <a:r>
              <a:rPr lang="en-US"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BD0F1B4B-4619-B1CD-4255-2E798ED966F2}"/>
              </a:ext>
            </a:extLst>
          </p:cNvPr>
          <p:cNvSpPr txBox="1"/>
          <p:nvPr/>
        </p:nvSpPr>
        <p:spPr>
          <a:xfrm flipH="1">
            <a:off x="1902040" y="5607823"/>
            <a:ext cx="4595088" cy="2000548"/>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Under the  Guidance of:</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Mrs.  Kavyashree  J</a:t>
            </a:r>
          </a:p>
          <a:p>
            <a:r>
              <a:rPr lang="en-IN" b="1" dirty="0">
                <a:latin typeface="Times New Roman" panose="02020603050405020304" pitchFamily="18" charset="0"/>
                <a:cs typeface="Times New Roman" panose="02020603050405020304" pitchFamily="18" charset="0"/>
              </a:rPr>
              <a:t>	    Assistant Professor,</a:t>
            </a:r>
          </a:p>
          <a:p>
            <a:r>
              <a:rPr lang="en-IN" b="1" dirty="0">
                <a:latin typeface="Times New Roman" panose="02020603050405020304" pitchFamily="18" charset="0"/>
                <a:cs typeface="Times New Roman" panose="02020603050405020304" pitchFamily="18" charset="0"/>
              </a:rPr>
              <a:t>	    Dept. of CSE, RGIT.	</a:t>
            </a:r>
          </a:p>
          <a:p>
            <a:r>
              <a:rPr lang="en-IN" b="1" dirty="0">
                <a:latin typeface="Times New Roman" panose="02020603050405020304" pitchFamily="18"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4CBAE68A-47C5-EE98-7188-803E51E1E583}"/>
              </a:ext>
            </a:extLst>
          </p:cNvPr>
          <p:cNvSpPr txBox="1"/>
          <p:nvPr/>
        </p:nvSpPr>
        <p:spPr>
          <a:xfrm>
            <a:off x="4075200" y="2222633"/>
            <a:ext cx="6480000" cy="769441"/>
          </a:xfrm>
          <a:prstGeom prst="rect">
            <a:avLst/>
          </a:prstGeom>
          <a:noFill/>
        </p:spPr>
        <p:txBody>
          <a:bodyPr wrap="square" rtlCol="0">
            <a:spAutoFit/>
          </a:bodyPr>
          <a:lstStyle/>
          <a:p>
            <a:pPr algn="ctr"/>
            <a:r>
              <a:rPr lang="en-IN" sz="4400" b="1" dirty="0">
                <a:solidFill>
                  <a:srgbClr val="00B0F0"/>
                </a:solidFill>
                <a:latin typeface="Times New Roman" panose="02020603050405020304" pitchFamily="18" charset="0"/>
                <a:cs typeface="Times New Roman" panose="02020603050405020304" pitchFamily="18" charset="0"/>
              </a:rPr>
              <a:t>TECHNICAL SEMINAR</a:t>
            </a:r>
          </a:p>
        </p:txBody>
      </p:sp>
    </p:spTree>
    <p:extLst>
      <p:ext uri="{BB962C8B-B14F-4D97-AF65-F5344CB8AC3E}">
        <p14:creationId xmlns:p14="http://schemas.microsoft.com/office/powerpoint/2010/main" val="340417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p:cNvPicPr>
            <a:picLocks noChangeAspect="1"/>
          </p:cNvPicPr>
          <p:nvPr/>
        </p:nvPicPr>
        <p:blipFill>
          <a:blip r:embed="rId4"/>
          <a:srcRect/>
          <a:stretch/>
        </p:blipFill>
        <p:spPr>
          <a:xfrm>
            <a:off x="9144000" y="0"/>
            <a:ext cx="5486400" cy="8229599"/>
          </a:xfrm>
          <a:prstGeom prst="rect">
            <a:avLst/>
          </a:prstGeom>
        </p:spPr>
      </p:pic>
      <p:sp>
        <p:nvSpPr>
          <p:cNvPr id="5" name="Text 1"/>
          <p:cNvSpPr/>
          <p:nvPr/>
        </p:nvSpPr>
        <p:spPr>
          <a:xfrm>
            <a:off x="388031" y="361474"/>
            <a:ext cx="8250643" cy="1388745"/>
          </a:xfrm>
          <a:prstGeom prst="rect">
            <a:avLst/>
          </a:prstGeom>
          <a:noFill/>
          <a:ln/>
        </p:spPr>
        <p:txBody>
          <a:bodyPr wrap="square" rtlCol="0" anchor="t"/>
          <a:lstStyle/>
          <a:p>
            <a:pPr marL="0" indent="0">
              <a:lnSpc>
                <a:spcPts val="5468"/>
              </a:lnSpc>
              <a:buNone/>
            </a:pPr>
            <a:r>
              <a:rPr lang="en-US" sz="4400" b="1" dirty="0">
                <a:solidFill>
                  <a:srgbClr val="00002E"/>
                </a:solidFill>
                <a:latin typeface="Times New Roman" panose="02020603050405020304" pitchFamily="18" charset="0"/>
                <a:ea typeface="Nunito" pitchFamily="34" charset="-122"/>
                <a:cs typeface="Times New Roman" panose="02020603050405020304" pitchFamily="18" charset="0"/>
              </a:rPr>
              <a:t>Virtualization and Resource Optimization</a:t>
            </a:r>
            <a:endParaRPr lang="en-US" sz="4400" dirty="0">
              <a:latin typeface="Times New Roman" panose="02020603050405020304" pitchFamily="18" charset="0"/>
              <a:cs typeface="Times New Roman" panose="02020603050405020304" pitchFamily="18" charset="0"/>
            </a:endParaRPr>
          </a:p>
        </p:txBody>
      </p:sp>
      <p:sp>
        <p:nvSpPr>
          <p:cNvPr id="6" name="Text 2"/>
          <p:cNvSpPr/>
          <p:nvPr/>
        </p:nvSpPr>
        <p:spPr>
          <a:xfrm>
            <a:off x="529389" y="1900989"/>
            <a:ext cx="7781411" cy="6208295"/>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b="1" dirty="0">
                <a:solidFill>
                  <a:srgbClr val="00002E"/>
                </a:solidFill>
                <a:latin typeface="Times New Roman" panose="02020603050405020304" pitchFamily="18" charset="0"/>
                <a:ea typeface="PT Sans" pitchFamily="34" charset="-122"/>
                <a:cs typeface="Times New Roman" panose="02020603050405020304" pitchFamily="18" charset="0"/>
              </a:rPr>
              <a:t>Virtualization and Resource Optimization: </a:t>
            </a:r>
          </a:p>
          <a:p>
            <a:pPr marL="742950" lvl="1" indent="-285750">
              <a:lnSpc>
                <a:spcPts val="2799"/>
              </a:lnSpc>
              <a:buFont typeface="Courier New" panose="02070309020205020404" pitchFamily="49" charset="0"/>
              <a:buChar char="o"/>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Virtualization techniques consolidate servers, reducing energy use and carbon footprint.</a:t>
            </a:r>
          </a:p>
          <a:p>
            <a:pPr marL="742950" lvl="1" indent="-285750">
              <a:lnSpc>
                <a:spcPts val="2799"/>
              </a:lnSpc>
              <a:buFont typeface="Courier New" panose="02070309020205020404" pitchFamily="49" charset="0"/>
              <a:buChar char="o"/>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Resource optimization ensures efficient resource utilization, minimizing waste and maximizing performance.</a:t>
            </a:r>
          </a:p>
          <a:p>
            <a:pPr marL="742950" lvl="1" indent="-285750">
              <a:lnSpc>
                <a:spcPts val="2799"/>
              </a:lnSpc>
              <a:buFont typeface="Courier New" panose="02070309020205020404" pitchFamily="49" charset="0"/>
              <a:buChar char="o"/>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Virtualization enables the encapsulation of computer assets, reducing hardware and lowering power and cooling use.</a:t>
            </a:r>
          </a:p>
          <a:p>
            <a:pPr marL="0" indent="0">
              <a:lnSpc>
                <a:spcPts val="2799"/>
              </a:lnSpc>
              <a:buNone/>
            </a:pPr>
            <a:endParaRPr lang="en-US" dirty="0">
              <a:solidFill>
                <a:srgbClr val="00002E"/>
              </a:solidFill>
              <a:latin typeface="Times New Roman" panose="02020603050405020304" pitchFamily="18" charset="0"/>
              <a:ea typeface="PT Sans" pitchFamily="34" charset="-122"/>
              <a:cs typeface="Times New Roman" panose="02020603050405020304" pitchFamily="18" charset="0"/>
            </a:endParaRPr>
          </a:p>
          <a:p>
            <a:pPr marL="285750" indent="-285750">
              <a:lnSpc>
                <a:spcPts val="2799"/>
              </a:lnSpc>
              <a:buFont typeface="Wingdings" panose="05000000000000000000" pitchFamily="2" charset="2"/>
              <a:buChar char="Ø"/>
            </a:pPr>
            <a:r>
              <a:rPr lang="en-US" b="1" dirty="0">
                <a:solidFill>
                  <a:srgbClr val="00002E"/>
                </a:solidFill>
                <a:latin typeface="Times New Roman" panose="02020603050405020304" pitchFamily="18" charset="0"/>
                <a:ea typeface="PT Sans" pitchFamily="34" charset="-122"/>
                <a:cs typeface="Times New Roman" panose="02020603050405020304" pitchFamily="18" charset="0"/>
              </a:rPr>
              <a:t>Eco-Friendly Capacity:</a:t>
            </a:r>
          </a:p>
          <a:p>
            <a:pPr marL="742950" lvl="1" indent="-285750">
              <a:lnSpc>
                <a:spcPts val="2799"/>
              </a:lnSpc>
              <a:buFont typeface="Courier New" panose="02070309020205020404" pitchFamily="49" charset="0"/>
              <a:buChar char="o"/>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Green computing strategies include virtualization of servers and efficient cooling systems.</a:t>
            </a:r>
          </a:p>
          <a:p>
            <a:pPr marL="742950" lvl="1" indent="-285750">
              <a:lnSpc>
                <a:spcPts val="2799"/>
              </a:lnSpc>
              <a:buFont typeface="Courier New" panose="02070309020205020404" pitchFamily="49" charset="0"/>
              <a:buChar char="o"/>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VM consolidation, server virtualization, and DVFS are popular methods for improving data center energy efficiency.</a:t>
            </a:r>
          </a:p>
          <a:p>
            <a:pPr marL="742950" lvl="1" indent="-285750">
              <a:lnSpc>
                <a:spcPts val="2799"/>
              </a:lnSpc>
              <a:buFont typeface="Courier New" panose="02070309020205020404" pitchFamily="49" charset="0"/>
              <a:buChar char="o"/>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Server virtualization reduces energy consumption, contributing to a greener cloud infrastructure.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736288"/>
            <a:ext cx="9933503" cy="930719"/>
          </a:xfrm>
          <a:prstGeom prst="rect">
            <a:avLst/>
          </a:prstGeom>
          <a:noFill/>
          <a:ln/>
        </p:spPr>
        <p:txBody>
          <a:bodyPr wrap="square" rtlCol="0" anchor="t"/>
          <a:lstStyle/>
          <a:p>
            <a:pPr marL="0" indent="0" algn="ctr">
              <a:lnSpc>
                <a:spcPts val="5468"/>
              </a:lnSpc>
              <a:buNone/>
            </a:pPr>
            <a:r>
              <a:rPr lang="en-US" sz="4400" b="1" dirty="0">
                <a:solidFill>
                  <a:srgbClr val="00002E"/>
                </a:solidFill>
                <a:latin typeface="Times New Roman" panose="02020603050405020304" pitchFamily="18" charset="0"/>
                <a:ea typeface="Nunito" pitchFamily="34" charset="-122"/>
                <a:cs typeface="Times New Roman" panose="02020603050405020304" pitchFamily="18" charset="0"/>
              </a:rPr>
              <a:t>Green Cloud Computing Initiatives</a:t>
            </a:r>
            <a:endParaRPr lang="en-US" sz="44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2348389" y="3569375"/>
            <a:ext cx="444341" cy="444341"/>
          </a:xfrm>
          <a:prstGeom prst="rect">
            <a:avLst/>
          </a:prstGeom>
        </p:spPr>
      </p:pic>
      <p:sp>
        <p:nvSpPr>
          <p:cNvPr id="6" name="Text 2"/>
          <p:cNvSpPr/>
          <p:nvPr/>
        </p:nvSpPr>
        <p:spPr>
          <a:xfrm>
            <a:off x="2348389" y="4235887"/>
            <a:ext cx="2233374" cy="694373"/>
          </a:xfrm>
          <a:prstGeom prst="rect">
            <a:avLst/>
          </a:prstGeom>
          <a:noFill/>
          <a:ln/>
        </p:spPr>
        <p:txBody>
          <a:bodyPr wrap="square" rtlCol="0" anchor="t"/>
          <a:lstStyle/>
          <a:p>
            <a:pPr marL="0" indent="0" algn="l">
              <a:lnSpc>
                <a:spcPts val="2734"/>
              </a:lnSpc>
              <a:buNone/>
            </a:pPr>
            <a:r>
              <a:rPr lang="en-US" sz="2200" b="1" dirty="0">
                <a:solidFill>
                  <a:srgbClr val="2D4DF2"/>
                </a:solidFill>
                <a:latin typeface="Times New Roman" panose="02020603050405020304" pitchFamily="18" charset="0"/>
                <a:ea typeface="Nunito" pitchFamily="34" charset="-122"/>
                <a:cs typeface="Times New Roman" panose="02020603050405020304" pitchFamily="18" charset="0"/>
              </a:rPr>
              <a:t>Eco-friendly Practices</a:t>
            </a:r>
            <a:endParaRPr lang="en-US" sz="2200" dirty="0">
              <a:latin typeface="Times New Roman" panose="02020603050405020304" pitchFamily="18" charset="0"/>
              <a:cs typeface="Times New Roman" panose="02020603050405020304" pitchFamily="18" charset="0"/>
            </a:endParaRPr>
          </a:p>
        </p:txBody>
      </p:sp>
      <p:sp>
        <p:nvSpPr>
          <p:cNvPr id="7" name="Text 3"/>
          <p:cNvSpPr/>
          <p:nvPr/>
        </p:nvSpPr>
        <p:spPr>
          <a:xfrm>
            <a:off x="2348389" y="5063490"/>
            <a:ext cx="2233374" cy="2263742"/>
          </a:xfrm>
          <a:prstGeom prst="rect">
            <a:avLst/>
          </a:prstGeom>
          <a:noFill/>
          <a:ln/>
        </p:spPr>
        <p:txBody>
          <a:bodyPr wrap="square" rtlCol="0" anchor="t"/>
          <a:lstStyle/>
          <a:p>
            <a:pPr marL="0" indent="0" algn="l">
              <a:lnSpc>
                <a:spcPts val="2799"/>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Implementing sustainable strategies for reduced environmental impact.</a:t>
            </a:r>
            <a:endParaRPr lang="en-US"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5"/>
          <a:stretch>
            <a:fillRect/>
          </a:stretch>
        </p:blipFill>
        <p:spPr>
          <a:xfrm>
            <a:off x="7481768" y="3569375"/>
            <a:ext cx="444341" cy="444341"/>
          </a:xfrm>
          <a:prstGeom prst="rect">
            <a:avLst/>
          </a:prstGeom>
        </p:spPr>
      </p:pic>
      <p:sp>
        <p:nvSpPr>
          <p:cNvPr id="12" name="Text 6"/>
          <p:cNvSpPr/>
          <p:nvPr/>
        </p:nvSpPr>
        <p:spPr>
          <a:xfrm>
            <a:off x="7481768" y="4235887"/>
            <a:ext cx="2233374" cy="347186"/>
          </a:xfrm>
          <a:prstGeom prst="rect">
            <a:avLst/>
          </a:prstGeom>
          <a:noFill/>
          <a:ln/>
        </p:spPr>
        <p:txBody>
          <a:bodyPr wrap="none" rtlCol="0" anchor="t"/>
          <a:lstStyle/>
          <a:p>
            <a:pPr marL="0" indent="0" algn="l">
              <a:lnSpc>
                <a:spcPts val="2734"/>
              </a:lnSpc>
              <a:buNone/>
            </a:pPr>
            <a:r>
              <a:rPr lang="en-US" sz="2200" b="1" dirty="0">
                <a:solidFill>
                  <a:srgbClr val="AD1F96"/>
                </a:solidFill>
                <a:latin typeface="Times New Roman" panose="02020603050405020304" pitchFamily="18" charset="0"/>
                <a:ea typeface="Nunito" pitchFamily="34" charset="-122"/>
                <a:cs typeface="Times New Roman" panose="02020603050405020304" pitchFamily="18" charset="0"/>
              </a:rPr>
              <a:t>Global</a:t>
            </a:r>
            <a:r>
              <a:rPr lang="en-US" sz="2187" b="1" dirty="0">
                <a:solidFill>
                  <a:srgbClr val="AD1F96"/>
                </a:solidFill>
                <a:latin typeface="Times New Roman" panose="02020603050405020304" pitchFamily="18" charset="0"/>
                <a:ea typeface="Nunito" pitchFamily="34" charset="-122"/>
                <a:cs typeface="Times New Roman" panose="02020603050405020304" pitchFamily="18" charset="0"/>
              </a:rPr>
              <a:t> </a:t>
            </a:r>
            <a:r>
              <a:rPr lang="en-US" sz="2200" b="1" dirty="0">
                <a:solidFill>
                  <a:srgbClr val="AD1F96"/>
                </a:solidFill>
                <a:latin typeface="Times New Roman" panose="02020603050405020304" pitchFamily="18" charset="0"/>
                <a:ea typeface="Nunito" pitchFamily="34" charset="-122"/>
                <a:cs typeface="Times New Roman" panose="02020603050405020304" pitchFamily="18" charset="0"/>
              </a:rPr>
              <a:t>Initiatives</a:t>
            </a:r>
            <a:endParaRPr lang="en-US" sz="2200" dirty="0">
              <a:latin typeface="Times New Roman" panose="02020603050405020304" pitchFamily="18" charset="0"/>
              <a:cs typeface="Times New Roman" panose="02020603050405020304" pitchFamily="18" charset="0"/>
            </a:endParaRPr>
          </a:p>
        </p:txBody>
      </p:sp>
      <p:sp>
        <p:nvSpPr>
          <p:cNvPr id="13" name="Text 7"/>
          <p:cNvSpPr/>
          <p:nvPr/>
        </p:nvSpPr>
        <p:spPr>
          <a:xfrm>
            <a:off x="7481768" y="5063490"/>
            <a:ext cx="2233374" cy="1429822"/>
          </a:xfrm>
          <a:prstGeom prst="rect">
            <a:avLst/>
          </a:prstGeom>
          <a:noFill/>
          <a:ln/>
        </p:spPr>
        <p:txBody>
          <a:bodyPr wrap="square" rtlCol="0" anchor="t"/>
          <a:lstStyle/>
          <a:p>
            <a:pPr marL="0" indent="0" algn="l">
              <a:lnSpc>
                <a:spcPts val="2799"/>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Participating in worldwide programs for promoting eco-friendly cloud computing.</a:t>
            </a:r>
            <a:endParaRPr lang="en-US"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6"/>
          <a:stretch>
            <a:fillRect/>
          </a:stretch>
        </p:blipFill>
        <p:spPr>
          <a:xfrm>
            <a:off x="10048399" y="3569375"/>
            <a:ext cx="444341" cy="444341"/>
          </a:xfrm>
          <a:prstGeom prst="rect">
            <a:avLst/>
          </a:prstGeom>
        </p:spPr>
      </p:pic>
      <p:sp>
        <p:nvSpPr>
          <p:cNvPr id="15" name="Text 8"/>
          <p:cNvSpPr/>
          <p:nvPr/>
        </p:nvSpPr>
        <p:spPr>
          <a:xfrm>
            <a:off x="10048399" y="4235887"/>
            <a:ext cx="2233493" cy="694373"/>
          </a:xfrm>
          <a:prstGeom prst="rect">
            <a:avLst/>
          </a:prstGeom>
          <a:noFill/>
          <a:ln/>
        </p:spPr>
        <p:txBody>
          <a:bodyPr wrap="square" rtlCol="0" anchor="t"/>
          <a:lstStyle/>
          <a:p>
            <a:pPr marL="0" indent="0" algn="l">
              <a:lnSpc>
                <a:spcPts val="2734"/>
              </a:lnSpc>
              <a:buNone/>
            </a:pPr>
            <a:r>
              <a:rPr lang="en-US" sz="2200" b="1" dirty="0">
                <a:solidFill>
                  <a:srgbClr val="2D4DF2"/>
                </a:solidFill>
                <a:latin typeface="Times New Roman" panose="02020603050405020304" pitchFamily="18" charset="0"/>
                <a:ea typeface="Nunito" pitchFamily="34" charset="-122"/>
                <a:cs typeface="Times New Roman" panose="02020603050405020304" pitchFamily="18" charset="0"/>
              </a:rPr>
              <a:t>Tree</a:t>
            </a:r>
            <a:r>
              <a:rPr lang="en-US" sz="2187" b="1" dirty="0">
                <a:solidFill>
                  <a:srgbClr val="2D4DF2"/>
                </a:solidFill>
                <a:latin typeface="Times New Roman" panose="02020603050405020304" pitchFamily="18" charset="0"/>
                <a:ea typeface="Nunito" pitchFamily="34" charset="-122"/>
                <a:cs typeface="Times New Roman" panose="02020603050405020304" pitchFamily="18" charset="0"/>
              </a:rPr>
              <a:t> </a:t>
            </a:r>
            <a:r>
              <a:rPr lang="en-US" sz="2200" b="1" dirty="0">
                <a:solidFill>
                  <a:srgbClr val="2D4DF2"/>
                </a:solidFill>
                <a:latin typeface="Times New Roman" panose="02020603050405020304" pitchFamily="18" charset="0"/>
                <a:ea typeface="Nunito" pitchFamily="34" charset="-122"/>
                <a:cs typeface="Times New Roman" panose="02020603050405020304" pitchFamily="18" charset="0"/>
              </a:rPr>
              <a:t>Planting</a:t>
            </a:r>
            <a:r>
              <a:rPr lang="en-US" sz="2187" b="1" dirty="0">
                <a:solidFill>
                  <a:srgbClr val="2D4DF2"/>
                </a:solidFill>
                <a:latin typeface="Times New Roman" panose="02020603050405020304" pitchFamily="18" charset="0"/>
                <a:ea typeface="Nunito" pitchFamily="34" charset="-122"/>
                <a:cs typeface="Times New Roman" panose="02020603050405020304" pitchFamily="18" charset="0"/>
              </a:rPr>
              <a:t> </a:t>
            </a:r>
            <a:r>
              <a:rPr lang="en-US" sz="2200" b="1" dirty="0">
                <a:solidFill>
                  <a:srgbClr val="2D4DF2"/>
                </a:solidFill>
                <a:latin typeface="Times New Roman" panose="02020603050405020304" pitchFamily="18" charset="0"/>
                <a:ea typeface="Nunito" pitchFamily="34" charset="-122"/>
                <a:cs typeface="Times New Roman" panose="02020603050405020304" pitchFamily="18" charset="0"/>
              </a:rPr>
              <a:t>Initiatives</a:t>
            </a:r>
            <a:endParaRPr lang="en-US" sz="2200" dirty="0">
              <a:latin typeface="Times New Roman" panose="02020603050405020304" pitchFamily="18" charset="0"/>
              <a:cs typeface="Times New Roman" panose="02020603050405020304" pitchFamily="18" charset="0"/>
            </a:endParaRPr>
          </a:p>
        </p:txBody>
      </p:sp>
      <p:sp>
        <p:nvSpPr>
          <p:cNvPr id="16" name="Text 9"/>
          <p:cNvSpPr/>
          <p:nvPr/>
        </p:nvSpPr>
        <p:spPr>
          <a:xfrm>
            <a:off x="10048399" y="5067538"/>
            <a:ext cx="2233493" cy="1417557"/>
          </a:xfrm>
          <a:prstGeom prst="rect">
            <a:avLst/>
          </a:prstGeom>
          <a:noFill/>
          <a:ln/>
        </p:spPr>
        <p:txBody>
          <a:bodyPr wrap="square" rtlCol="0" anchor="t"/>
          <a:lstStyle/>
          <a:p>
            <a:pPr marL="0" indent="0" algn="l">
              <a:lnSpc>
                <a:spcPts val="2799"/>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Supporting reforestation projects as part of green cloud commitments.</a:t>
            </a:r>
            <a:endParaRPr lang="en-US" dirty="0">
              <a:latin typeface="Times New Roman" panose="02020603050405020304" pitchFamily="18" charset="0"/>
              <a:cs typeface="Times New Roman" panose="02020603050405020304" pitchFamily="18" charset="0"/>
            </a:endParaRPr>
          </a:p>
        </p:txBody>
      </p:sp>
      <p:pic>
        <p:nvPicPr>
          <p:cNvPr id="21" name="Image 2" descr="preencoded.png">
            <a:extLst>
              <a:ext uri="{FF2B5EF4-FFF2-40B4-BE49-F238E27FC236}">
                <a16:creationId xmlns:a16="http://schemas.microsoft.com/office/drawing/2014/main" id="{6D1A080D-B1FA-77E7-15DA-0A75D0E51822}"/>
              </a:ext>
            </a:extLst>
          </p:cNvPr>
          <p:cNvPicPr>
            <a:picLocks noChangeAspect="1"/>
          </p:cNvPicPr>
          <p:nvPr/>
        </p:nvPicPr>
        <p:blipFill>
          <a:blip r:embed="rId7"/>
          <a:stretch>
            <a:fillRect/>
          </a:stretch>
        </p:blipFill>
        <p:spPr>
          <a:xfrm>
            <a:off x="4915019" y="3573423"/>
            <a:ext cx="444341" cy="444341"/>
          </a:xfrm>
          <a:prstGeom prst="rect">
            <a:avLst/>
          </a:prstGeom>
        </p:spPr>
      </p:pic>
      <p:sp>
        <p:nvSpPr>
          <p:cNvPr id="22" name="Text 4">
            <a:extLst>
              <a:ext uri="{FF2B5EF4-FFF2-40B4-BE49-F238E27FC236}">
                <a16:creationId xmlns:a16="http://schemas.microsoft.com/office/drawing/2014/main" id="{A800E6CD-5E32-024E-8C90-54748C986718}"/>
              </a:ext>
            </a:extLst>
          </p:cNvPr>
          <p:cNvSpPr/>
          <p:nvPr/>
        </p:nvSpPr>
        <p:spPr>
          <a:xfrm>
            <a:off x="4915019" y="4239935"/>
            <a:ext cx="2233493" cy="694373"/>
          </a:xfrm>
          <a:prstGeom prst="rect">
            <a:avLst/>
          </a:prstGeom>
          <a:noFill/>
          <a:ln/>
        </p:spPr>
        <p:txBody>
          <a:bodyPr wrap="square" rtlCol="0" anchor="t"/>
          <a:lstStyle/>
          <a:p>
            <a:pPr marL="0" indent="0" algn="l">
              <a:lnSpc>
                <a:spcPts val="2734"/>
              </a:lnSpc>
              <a:buNone/>
            </a:pPr>
            <a:r>
              <a:rPr lang="en-US" sz="2200" b="1" dirty="0">
                <a:solidFill>
                  <a:srgbClr val="015F98"/>
                </a:solidFill>
                <a:latin typeface="Times New Roman" panose="02020603050405020304" pitchFamily="18" charset="0"/>
                <a:ea typeface="Nunito" pitchFamily="34" charset="-122"/>
                <a:cs typeface="Times New Roman" panose="02020603050405020304" pitchFamily="18" charset="0"/>
              </a:rPr>
              <a:t>Community Engagement</a:t>
            </a:r>
            <a:endParaRPr lang="en-US" sz="2200" dirty="0">
              <a:latin typeface="Times New Roman" panose="02020603050405020304" pitchFamily="18" charset="0"/>
              <a:cs typeface="Times New Roman" panose="02020603050405020304" pitchFamily="18" charset="0"/>
            </a:endParaRPr>
          </a:p>
        </p:txBody>
      </p:sp>
      <p:sp>
        <p:nvSpPr>
          <p:cNvPr id="23" name="Text 5">
            <a:extLst>
              <a:ext uri="{FF2B5EF4-FFF2-40B4-BE49-F238E27FC236}">
                <a16:creationId xmlns:a16="http://schemas.microsoft.com/office/drawing/2014/main" id="{DC390F81-720A-B7E1-BD42-9798AE1CFEFA}"/>
              </a:ext>
            </a:extLst>
          </p:cNvPr>
          <p:cNvSpPr/>
          <p:nvPr/>
        </p:nvSpPr>
        <p:spPr>
          <a:xfrm>
            <a:off x="4915019" y="5067538"/>
            <a:ext cx="2233493" cy="1421606"/>
          </a:xfrm>
          <a:prstGeom prst="rect">
            <a:avLst/>
          </a:prstGeom>
          <a:noFill/>
          <a:ln/>
        </p:spPr>
        <p:txBody>
          <a:bodyPr wrap="square" rtlCol="0" anchor="t"/>
          <a:lstStyle/>
          <a:p>
            <a:pPr marL="0" indent="0" algn="l">
              <a:lnSpc>
                <a:spcPts val="2799"/>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Initiatives that involve local communities in green cloud computing efforts.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802719"/>
            <a:ext cx="9933503" cy="1388745"/>
          </a:xfrm>
          <a:prstGeom prst="rect">
            <a:avLst/>
          </a:prstGeom>
          <a:noFill/>
          <a:ln/>
        </p:spPr>
        <p:txBody>
          <a:bodyPr wrap="square" rtlCol="0" anchor="t"/>
          <a:lstStyle/>
          <a:p>
            <a:pPr marL="0" indent="0">
              <a:lnSpc>
                <a:spcPts val="5468"/>
              </a:lnSpc>
              <a:buNone/>
            </a:pPr>
            <a:r>
              <a:rPr lang="en-US" sz="4400" b="1" dirty="0">
                <a:solidFill>
                  <a:srgbClr val="00002E"/>
                </a:solidFill>
                <a:latin typeface="Times New Roman" panose="02020603050405020304" pitchFamily="18" charset="0"/>
                <a:ea typeface="Nunito" pitchFamily="34" charset="-122"/>
                <a:cs typeface="Times New Roman" panose="02020603050405020304" pitchFamily="18" charset="0"/>
              </a:rPr>
              <a:t>Case studies of successful green cloud computing implementations</a:t>
            </a:r>
            <a:endParaRPr lang="en-US" sz="4400" dirty="0">
              <a:latin typeface="Times New Roman" panose="02020603050405020304" pitchFamily="18" charset="0"/>
              <a:cs typeface="Times New Roman" panose="02020603050405020304" pitchFamily="18" charset="0"/>
            </a:endParaRPr>
          </a:p>
        </p:txBody>
      </p:sp>
      <p:sp>
        <p:nvSpPr>
          <p:cNvPr id="5" name="Shape 2"/>
          <p:cNvSpPr/>
          <p:nvPr/>
        </p:nvSpPr>
        <p:spPr>
          <a:xfrm>
            <a:off x="2348389" y="2635806"/>
            <a:ext cx="4800124" cy="2966680"/>
          </a:xfrm>
          <a:prstGeom prst="roundRect">
            <a:avLst>
              <a:gd name="adj" fmla="val 13482"/>
            </a:avLst>
          </a:prstGeom>
          <a:noFill/>
          <a:ln w="22860">
            <a:solidFill>
              <a:srgbClr val="2D4DF2"/>
            </a:solidFill>
            <a:prstDash val="solid"/>
          </a:ln>
        </p:spPr>
      </p:sp>
      <p:pic>
        <p:nvPicPr>
          <p:cNvPr id="6" name="Image 1" descr="preencoded.png"/>
          <p:cNvPicPr>
            <a:picLocks noChangeAspect="1"/>
          </p:cNvPicPr>
          <p:nvPr/>
        </p:nvPicPr>
        <p:blipFill>
          <a:blip r:embed="rId4"/>
          <a:stretch>
            <a:fillRect/>
          </a:stretch>
        </p:blipFill>
        <p:spPr>
          <a:xfrm>
            <a:off x="2371249" y="2658666"/>
            <a:ext cx="4754404" cy="2920960"/>
          </a:xfrm>
          <a:prstGeom prst="rect">
            <a:avLst/>
          </a:prstGeom>
        </p:spPr>
      </p:pic>
      <p:sp>
        <p:nvSpPr>
          <p:cNvPr id="7" name="Text 3"/>
          <p:cNvSpPr/>
          <p:nvPr/>
        </p:nvSpPr>
        <p:spPr>
          <a:xfrm>
            <a:off x="2348389" y="5880140"/>
            <a:ext cx="3497104" cy="347186"/>
          </a:xfrm>
          <a:prstGeom prst="rect">
            <a:avLst/>
          </a:prstGeom>
          <a:noFill/>
          <a:ln/>
        </p:spPr>
        <p:txBody>
          <a:bodyPr wrap="none" rtlCol="0" anchor="t"/>
          <a:lstStyle/>
          <a:p>
            <a:pPr marL="0" indent="0" algn="l">
              <a:lnSpc>
                <a:spcPts val="2734"/>
              </a:lnSpc>
              <a:buNone/>
            </a:pPr>
            <a:r>
              <a:rPr lang="en-US" sz="2187" b="1" dirty="0">
                <a:solidFill>
                  <a:srgbClr val="2D4DF2"/>
                </a:solidFill>
                <a:latin typeface="Times New Roman" panose="02020603050405020304" pitchFamily="18" charset="0"/>
                <a:ea typeface="Nunito" pitchFamily="34" charset="-122"/>
                <a:cs typeface="Times New Roman" panose="02020603050405020304" pitchFamily="18" charset="0"/>
              </a:rPr>
              <a:t>Solar-Powered Data Center</a:t>
            </a:r>
            <a:endParaRPr lang="en-US" sz="2187" dirty="0">
              <a:latin typeface="Times New Roman" panose="02020603050405020304" pitchFamily="18" charset="0"/>
              <a:cs typeface="Times New Roman" panose="02020603050405020304" pitchFamily="18" charset="0"/>
            </a:endParaRPr>
          </a:p>
        </p:txBody>
      </p:sp>
      <p:sp>
        <p:nvSpPr>
          <p:cNvPr id="8" name="Text 4"/>
          <p:cNvSpPr/>
          <p:nvPr/>
        </p:nvSpPr>
        <p:spPr>
          <a:xfrm>
            <a:off x="2348389" y="6360557"/>
            <a:ext cx="4800124" cy="1066205"/>
          </a:xfrm>
          <a:prstGeom prst="rect">
            <a:avLst/>
          </a:prstGeom>
          <a:noFill/>
          <a:ln/>
        </p:spPr>
        <p:txBody>
          <a:bodyPr wrap="square" rtlCol="0" anchor="t"/>
          <a:lstStyle/>
          <a:p>
            <a:pPr marL="0" indent="0" algn="l">
              <a:lnSpc>
                <a:spcPts val="2799"/>
              </a:lnSpc>
              <a:buNone/>
            </a:pPr>
            <a:r>
              <a:rPr lang="en-US" sz="1750" dirty="0">
                <a:solidFill>
                  <a:srgbClr val="00002E"/>
                </a:solidFill>
                <a:latin typeface="Times New Roman" panose="02020603050405020304" pitchFamily="18" charset="0"/>
                <a:ea typeface="PT Sans" pitchFamily="34" charset="-122"/>
                <a:cs typeface="Times New Roman" panose="02020603050405020304" pitchFamily="18" charset="0"/>
              </a:rPr>
              <a:t>A data center powered by solar energy, showcasing a sustainable and environmentally friendly approach.</a:t>
            </a:r>
            <a:endParaRPr lang="en-US" sz="1750" dirty="0">
              <a:latin typeface="Times New Roman" panose="02020603050405020304" pitchFamily="18" charset="0"/>
              <a:cs typeface="Times New Roman" panose="02020603050405020304" pitchFamily="18" charset="0"/>
            </a:endParaRPr>
          </a:p>
        </p:txBody>
      </p:sp>
      <p:sp>
        <p:nvSpPr>
          <p:cNvPr id="9" name="Shape 5"/>
          <p:cNvSpPr/>
          <p:nvPr/>
        </p:nvSpPr>
        <p:spPr>
          <a:xfrm>
            <a:off x="7481768" y="2635806"/>
            <a:ext cx="4800124" cy="2966680"/>
          </a:xfrm>
          <a:prstGeom prst="roundRect">
            <a:avLst>
              <a:gd name="adj" fmla="val 13482"/>
            </a:avLst>
          </a:prstGeom>
          <a:noFill/>
          <a:ln w="22860">
            <a:solidFill>
              <a:srgbClr val="015F98"/>
            </a:solidFill>
            <a:prstDash val="solid"/>
          </a:ln>
        </p:spPr>
      </p:sp>
      <p:pic>
        <p:nvPicPr>
          <p:cNvPr id="10" name="Image 2" descr="preencoded.png"/>
          <p:cNvPicPr>
            <a:picLocks noChangeAspect="1"/>
          </p:cNvPicPr>
          <p:nvPr/>
        </p:nvPicPr>
        <p:blipFill>
          <a:blip r:embed="rId5"/>
          <a:stretch>
            <a:fillRect/>
          </a:stretch>
        </p:blipFill>
        <p:spPr>
          <a:xfrm>
            <a:off x="7504628" y="2658666"/>
            <a:ext cx="4754404" cy="2920960"/>
          </a:xfrm>
          <a:prstGeom prst="rect">
            <a:avLst/>
          </a:prstGeom>
        </p:spPr>
      </p:pic>
      <p:sp>
        <p:nvSpPr>
          <p:cNvPr id="11" name="Text 6"/>
          <p:cNvSpPr/>
          <p:nvPr/>
        </p:nvSpPr>
        <p:spPr>
          <a:xfrm>
            <a:off x="7481768" y="5880140"/>
            <a:ext cx="4717613" cy="347186"/>
          </a:xfrm>
          <a:prstGeom prst="rect">
            <a:avLst/>
          </a:prstGeom>
          <a:noFill/>
          <a:ln/>
        </p:spPr>
        <p:txBody>
          <a:bodyPr wrap="none" rtlCol="0" anchor="t"/>
          <a:lstStyle/>
          <a:p>
            <a:pPr marL="0" indent="0" algn="l">
              <a:lnSpc>
                <a:spcPts val="2734"/>
              </a:lnSpc>
              <a:buNone/>
            </a:pPr>
            <a:r>
              <a:rPr lang="en-US" sz="2187" b="1" dirty="0">
                <a:solidFill>
                  <a:srgbClr val="015F98"/>
                </a:solidFill>
                <a:latin typeface="Times New Roman" panose="02020603050405020304" pitchFamily="18" charset="0"/>
                <a:ea typeface="Nunito" pitchFamily="34" charset="-122"/>
                <a:cs typeface="Times New Roman" panose="02020603050405020304" pitchFamily="18" charset="0"/>
              </a:rPr>
              <a:t>Energy-Efficient Server Configuration</a:t>
            </a:r>
            <a:endParaRPr lang="en-US" sz="2187" dirty="0">
              <a:latin typeface="Times New Roman" panose="02020603050405020304" pitchFamily="18" charset="0"/>
              <a:cs typeface="Times New Roman" panose="02020603050405020304" pitchFamily="18" charset="0"/>
            </a:endParaRPr>
          </a:p>
        </p:txBody>
      </p:sp>
      <p:sp>
        <p:nvSpPr>
          <p:cNvPr id="12" name="Text 7"/>
          <p:cNvSpPr/>
          <p:nvPr/>
        </p:nvSpPr>
        <p:spPr>
          <a:xfrm>
            <a:off x="7481768" y="6360557"/>
            <a:ext cx="4800124" cy="1066205"/>
          </a:xfrm>
          <a:prstGeom prst="rect">
            <a:avLst/>
          </a:prstGeom>
          <a:noFill/>
          <a:ln/>
        </p:spPr>
        <p:txBody>
          <a:bodyPr wrap="square" rtlCol="0" anchor="t"/>
          <a:lstStyle/>
          <a:p>
            <a:pPr marL="0" indent="0" algn="l">
              <a:lnSpc>
                <a:spcPts val="2799"/>
              </a:lnSpc>
              <a:buNone/>
            </a:pPr>
            <a:r>
              <a:rPr lang="en-US" sz="1750" dirty="0">
                <a:solidFill>
                  <a:srgbClr val="00002E"/>
                </a:solidFill>
                <a:latin typeface="Times New Roman" panose="02020603050405020304" pitchFamily="18" charset="0"/>
                <a:ea typeface="PT Sans" pitchFamily="34" charset="-122"/>
                <a:cs typeface="Times New Roman" panose="02020603050405020304" pitchFamily="18" charset="0"/>
              </a:rPr>
              <a:t>IT professionals working together to optimize cloud servers for energy efficiency and reduced carbon footprint.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9" name="TextBox 8">
            <a:extLst>
              <a:ext uri="{FF2B5EF4-FFF2-40B4-BE49-F238E27FC236}">
                <a16:creationId xmlns:a16="http://schemas.microsoft.com/office/drawing/2014/main" id="{DA8455D9-A78B-DE6D-7AC7-C87DEB305025}"/>
              </a:ext>
            </a:extLst>
          </p:cNvPr>
          <p:cNvSpPr txBox="1"/>
          <p:nvPr/>
        </p:nvSpPr>
        <p:spPr>
          <a:xfrm>
            <a:off x="300790" y="300789"/>
            <a:ext cx="7615989" cy="7509748"/>
          </a:xfrm>
          <a:prstGeom prst="rect">
            <a:avLst/>
          </a:prstGeom>
          <a:noFill/>
        </p:spPr>
        <p:txBody>
          <a:bodyPr wrap="square" rtlCol="0">
            <a:spAutoFit/>
          </a:bodyPr>
          <a:lstStyle/>
          <a:p>
            <a:pPr marL="285750" indent="-28575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Google's Data Center Efficiency Projects</a:t>
            </a:r>
          </a:p>
          <a:p>
            <a:endParaRPr lang="en-US"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Advanced Cooling Technologies: </a:t>
            </a:r>
            <a:r>
              <a:rPr lang="en-US" dirty="0">
                <a:latin typeface="Times New Roman" panose="02020603050405020304" pitchFamily="18" charset="0"/>
                <a:cs typeface="Times New Roman" panose="02020603050405020304" pitchFamily="18" charset="0"/>
              </a:rPr>
              <a:t>Google implements innovative cooling solutions like liquid cooling and AI-driven temperature management to reduce energy consumption and improve efficiency.</a:t>
            </a:r>
          </a:p>
          <a:p>
            <a:pPr marL="742950" lvl="1" indent="-28575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Renewable Energy Investments: </a:t>
            </a:r>
            <a:r>
              <a:rPr lang="en-US" dirty="0">
                <a:latin typeface="Times New Roman" panose="02020603050405020304" pitchFamily="18" charset="0"/>
                <a:cs typeface="Times New Roman" panose="02020603050405020304" pitchFamily="18" charset="0"/>
              </a:rPr>
              <a:t>Google invests heavily in renewable energy sources such as solar and wind power, with a goal to power its data centers with 100% renewable energy.</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Amazon Web Services' Renewable Energy Commitment</a:t>
            </a:r>
          </a:p>
          <a:p>
            <a:endParaRPr lang="en-US"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b="1" dirty="0">
                <a:latin typeface="Times New Roman" panose="02020603050405020304" pitchFamily="18" charset="0"/>
                <a:cs typeface="Times New Roman" panose="02020603050405020304" pitchFamily="18" charset="0"/>
              </a:rPr>
              <a:t>100% Renewable Energy Usage: </a:t>
            </a:r>
            <a:r>
              <a:rPr lang="en-US" dirty="0">
                <a:latin typeface="Times New Roman" panose="02020603050405020304" pitchFamily="18" charset="0"/>
                <a:cs typeface="Times New Roman" panose="02020603050405020304" pitchFamily="18" charset="0"/>
              </a:rPr>
              <a:t>AWS is committed to powering its global infrastructure with 100% renewable energy, investing in solar and wind projects worldwide.</a:t>
            </a:r>
          </a:p>
          <a:p>
            <a:pPr marL="742950" lvl="1" indent="-28575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Amazon Web Services has implemented Green Cloud Computing by using renewable energy sources, such as wind and solar power, to power their data centers. This has resulted in a 50% reduction in carbon emissions and a 30% reduction in energy consumption.</a:t>
            </a:r>
          </a:p>
          <a:p>
            <a:pPr marL="742950" lvl="1" indent="-285750">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Microsoft‘</a:t>
            </a:r>
            <a:r>
              <a:rPr lang="en-US" sz="2200" b="1" kern="1200" dirty="0">
                <a:solidFill>
                  <a:srgbClr val="000000"/>
                </a:solidFill>
                <a:effectLst/>
                <a:latin typeface="Times New Roman" panose="02020603050405020304" pitchFamily="18" charset="0"/>
                <a:ea typeface="+mn-ea"/>
                <a:cs typeface="Times New Roman" panose="02020603050405020304" pitchFamily="18" charset="0"/>
              </a:rPr>
              <a:t>s Azure</a:t>
            </a:r>
            <a:endParaRPr lang="en-US" sz="2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1800" b="1"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Microsoft has implemented Green Cloud Computing by using energy-efficient hardware and software, as well as using renewable energy sources to power their data centers. This has resulted in a 20% reduction in energy consumption and a 15% reduction in carbon emissions.</a:t>
            </a:r>
          </a:p>
          <a:p>
            <a:pPr marL="742950" lvl="1" indent="-285750">
              <a:buFont typeface="Courier New" panose="02070309020205020404" pitchFamily="49" charset="0"/>
              <a:buChar char="o"/>
            </a:pPr>
            <a:endParaRPr lang="en-IN"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97D1F92D-FACA-E961-722F-5709EA4D2E64}"/>
              </a:ext>
            </a:extLst>
          </p:cNvPr>
          <p:cNvPicPr>
            <a:picLocks noChangeAspect="1"/>
          </p:cNvPicPr>
          <p:nvPr/>
        </p:nvPicPr>
        <p:blipFill>
          <a:blip r:embed="rId4"/>
          <a:stretch>
            <a:fillRect/>
          </a:stretch>
        </p:blipFill>
        <p:spPr>
          <a:xfrm>
            <a:off x="7916779" y="3795122"/>
            <a:ext cx="6713621" cy="4133689"/>
          </a:xfrm>
          <a:prstGeom prst="rect">
            <a:avLst/>
          </a:prstGeom>
        </p:spPr>
      </p:pic>
      <p:pic>
        <p:nvPicPr>
          <p:cNvPr id="19" name="Picture 18">
            <a:extLst>
              <a:ext uri="{FF2B5EF4-FFF2-40B4-BE49-F238E27FC236}">
                <a16:creationId xmlns:a16="http://schemas.microsoft.com/office/drawing/2014/main" id="{ADAB472C-06F7-3FEF-F4E0-0DD35ECDB235}"/>
              </a:ext>
            </a:extLst>
          </p:cNvPr>
          <p:cNvPicPr>
            <a:picLocks noChangeAspect="1"/>
          </p:cNvPicPr>
          <p:nvPr/>
        </p:nvPicPr>
        <p:blipFill>
          <a:blip r:embed="rId5"/>
          <a:stretch>
            <a:fillRect/>
          </a:stretch>
        </p:blipFill>
        <p:spPr>
          <a:xfrm>
            <a:off x="10531657" y="601432"/>
            <a:ext cx="3001556" cy="2892901"/>
          </a:xfrm>
          <a:prstGeom prst="rect">
            <a:avLst/>
          </a:prstGeom>
        </p:spPr>
      </p:pic>
    </p:spTree>
    <p:extLst>
      <p:ext uri="{BB962C8B-B14F-4D97-AF65-F5344CB8AC3E}">
        <p14:creationId xmlns:p14="http://schemas.microsoft.com/office/powerpoint/2010/main" val="3213981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826425" y="552807"/>
            <a:ext cx="8977551" cy="1255157"/>
          </a:xfrm>
          <a:prstGeom prst="rect">
            <a:avLst/>
          </a:prstGeom>
          <a:noFill/>
          <a:ln/>
        </p:spPr>
        <p:txBody>
          <a:bodyPr wrap="square" rtlCol="0" anchor="t"/>
          <a:lstStyle/>
          <a:p>
            <a:pPr marL="0" indent="0">
              <a:lnSpc>
                <a:spcPts val="4941"/>
              </a:lnSpc>
              <a:buNone/>
            </a:pPr>
            <a:r>
              <a:rPr lang="en-US" sz="3953" b="1" dirty="0">
                <a:solidFill>
                  <a:srgbClr val="00002E"/>
                </a:solidFill>
                <a:latin typeface="Times New Roman" panose="02020603050405020304" pitchFamily="18" charset="0"/>
                <a:ea typeface="Nunito" pitchFamily="34" charset="-122"/>
                <a:cs typeface="Times New Roman" panose="02020603050405020304" pitchFamily="18" charset="0"/>
              </a:rPr>
              <a:t>Challenges and Considerations in Adopting Green Cloud Computing</a:t>
            </a:r>
            <a:endParaRPr lang="en-US" sz="3953" dirty="0">
              <a:latin typeface="Times New Roman" panose="02020603050405020304" pitchFamily="18" charset="0"/>
              <a:cs typeface="Times New Roman" panose="02020603050405020304" pitchFamily="18" charset="0"/>
            </a:endParaRPr>
          </a:p>
        </p:txBody>
      </p:sp>
      <p:sp>
        <p:nvSpPr>
          <p:cNvPr id="5" name="Text 2"/>
          <p:cNvSpPr/>
          <p:nvPr/>
        </p:nvSpPr>
        <p:spPr>
          <a:xfrm>
            <a:off x="1865054" y="2309813"/>
            <a:ext cx="2694913" cy="627459"/>
          </a:xfrm>
          <a:prstGeom prst="rect">
            <a:avLst/>
          </a:prstGeom>
          <a:noFill/>
          <a:ln/>
        </p:spPr>
        <p:txBody>
          <a:bodyPr wrap="square" rtlCol="0" anchor="t"/>
          <a:lstStyle/>
          <a:p>
            <a:pPr marL="0" indent="0">
              <a:lnSpc>
                <a:spcPts val="2379"/>
              </a:lnSpc>
              <a:buNone/>
            </a:pPr>
            <a:r>
              <a:rPr lang="en-US" sz="2000" b="1" dirty="0">
                <a:solidFill>
                  <a:srgbClr val="00002E"/>
                </a:solidFill>
                <a:latin typeface="Times New Roman" panose="02020603050405020304" pitchFamily="18" charset="0"/>
                <a:ea typeface="Nunito" pitchFamily="34" charset="-122"/>
                <a:cs typeface="Times New Roman" panose="02020603050405020304" pitchFamily="18" charset="0"/>
              </a:rPr>
              <a:t>Initial Setup Costs</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1865054" y="3138011"/>
            <a:ext cx="2694913" cy="2249448"/>
          </a:xfrm>
          <a:prstGeom prst="rect">
            <a:avLst/>
          </a:prstGeom>
          <a:noFill/>
          <a:ln/>
        </p:spPr>
        <p:txBody>
          <a:bodyPr wrap="square" rtlCol="0" anchor="t"/>
          <a:lstStyle/>
          <a:p>
            <a:pPr marL="0" indent="0">
              <a:lnSpc>
                <a:spcPts val="2436"/>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Transitioning to green cloud computing may require significant initial investments in eco-friendly infrastructure and technologies.</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1865054" y="5568077"/>
            <a:ext cx="2694913" cy="1606748"/>
          </a:xfrm>
          <a:prstGeom prst="rect">
            <a:avLst/>
          </a:prstGeom>
          <a:noFill/>
          <a:ln/>
        </p:spPr>
        <p:txBody>
          <a:bodyPr wrap="square" rtlCol="0" anchor="t"/>
          <a:lstStyle/>
          <a:p>
            <a:pPr marL="0" indent="0" algn="l" rtl="0" eaLnBrk="1" latinLnBrk="0" hangingPunct="1">
              <a:lnSpc>
                <a:spcPts val="2436"/>
              </a:lnSpc>
              <a:spcBef>
                <a:spcPts val="0"/>
              </a:spcBef>
              <a:spcAft>
                <a:spcPts val="0"/>
              </a:spcAft>
            </a:pPr>
            <a:r>
              <a:rPr lang="en-US" sz="1800" kern="1200" dirty="0">
                <a:solidFill>
                  <a:srgbClr val="00002E"/>
                </a:solidFill>
                <a:effectLst/>
                <a:latin typeface="Times New Roman" panose="02020603050405020304" pitchFamily="18" charset="0"/>
                <a:ea typeface="PT Sans" panose="020B0503020203020204" pitchFamily="34" charset="0"/>
                <a:cs typeface="Times New Roman" panose="02020603050405020304" pitchFamily="18" charset="0"/>
              </a:rPr>
              <a:t>Organizations need to carefully assess the costs and benefits to ensure a smooth transition.</a:t>
            </a:r>
            <a:endParaRPr lang="en-IN" sz="1600" dirty="0">
              <a:effectLst/>
            </a:endParaRPr>
          </a:p>
        </p:txBody>
      </p:sp>
      <p:sp>
        <p:nvSpPr>
          <p:cNvPr id="8" name="Text 5"/>
          <p:cNvSpPr/>
          <p:nvPr/>
        </p:nvSpPr>
        <p:spPr>
          <a:xfrm>
            <a:off x="5200888" y="2309813"/>
            <a:ext cx="2418600" cy="627459"/>
          </a:xfrm>
          <a:prstGeom prst="rect">
            <a:avLst/>
          </a:prstGeom>
          <a:noFill/>
          <a:ln/>
        </p:spPr>
        <p:txBody>
          <a:bodyPr wrap="square" rtlCol="0" anchor="t"/>
          <a:lstStyle/>
          <a:p>
            <a:pPr marL="0" indent="0">
              <a:lnSpc>
                <a:spcPts val="2471"/>
              </a:lnSpc>
              <a:buNone/>
            </a:pPr>
            <a:r>
              <a:rPr lang="en-US" sz="1977" b="1" dirty="0">
                <a:solidFill>
                  <a:srgbClr val="00002E"/>
                </a:solidFill>
                <a:latin typeface="Times New Roman" panose="02020603050405020304" pitchFamily="18" charset="0"/>
                <a:ea typeface="Nunito" pitchFamily="34" charset="-122"/>
                <a:cs typeface="Times New Roman" panose="02020603050405020304" pitchFamily="18" charset="0"/>
              </a:rPr>
              <a:t>Data Security Concerns</a:t>
            </a:r>
            <a:endParaRPr lang="en-US" sz="1977" dirty="0">
              <a:latin typeface="Times New Roman" panose="02020603050405020304" pitchFamily="18" charset="0"/>
              <a:cs typeface="Times New Roman" panose="02020603050405020304" pitchFamily="18" charset="0"/>
            </a:endParaRPr>
          </a:p>
        </p:txBody>
      </p:sp>
      <p:sp>
        <p:nvSpPr>
          <p:cNvPr id="9" name="Text 6"/>
          <p:cNvSpPr/>
          <p:nvPr/>
        </p:nvSpPr>
        <p:spPr>
          <a:xfrm>
            <a:off x="5200888" y="3138011"/>
            <a:ext cx="2418600" cy="2249448"/>
          </a:xfrm>
          <a:prstGeom prst="rect">
            <a:avLst/>
          </a:prstGeom>
          <a:noFill/>
          <a:ln/>
        </p:spPr>
        <p:txBody>
          <a:bodyPr wrap="square" rtlCol="0" anchor="t"/>
          <a:lstStyle/>
          <a:p>
            <a:pPr marL="0" indent="0">
              <a:lnSpc>
                <a:spcPts val="2530"/>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Companies face challenges in ensuring the same level of data security and compliance while migrating to green cloud solutions.</a:t>
            </a:r>
            <a:endParaRPr lang="en-US" dirty="0">
              <a:latin typeface="Times New Roman" panose="02020603050405020304" pitchFamily="18" charset="0"/>
              <a:cs typeface="Times New Roman" panose="02020603050405020304" pitchFamily="18" charset="0"/>
            </a:endParaRPr>
          </a:p>
        </p:txBody>
      </p:sp>
      <p:sp>
        <p:nvSpPr>
          <p:cNvPr id="10" name="Text 7"/>
          <p:cNvSpPr/>
          <p:nvPr/>
        </p:nvSpPr>
        <p:spPr>
          <a:xfrm>
            <a:off x="5200888" y="5568077"/>
            <a:ext cx="2418600" cy="1285399"/>
          </a:xfrm>
          <a:prstGeom prst="rect">
            <a:avLst/>
          </a:prstGeom>
          <a:noFill/>
          <a:ln/>
        </p:spPr>
        <p:txBody>
          <a:bodyPr wrap="square" rtlCol="0" anchor="t"/>
          <a:lstStyle/>
          <a:p>
            <a:pPr marL="0" indent="0">
              <a:lnSpc>
                <a:spcPts val="2530"/>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Addressing potential vulnerabilities and risks is crucial in the adoption process.</a:t>
            </a: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8034175" y="2309813"/>
            <a:ext cx="2418600" cy="627459"/>
          </a:xfrm>
          <a:prstGeom prst="rect">
            <a:avLst/>
          </a:prstGeom>
          <a:noFill/>
          <a:ln/>
        </p:spPr>
        <p:txBody>
          <a:bodyPr wrap="square" rtlCol="0" anchor="t"/>
          <a:lstStyle/>
          <a:p>
            <a:pPr marL="0" indent="0">
              <a:lnSpc>
                <a:spcPts val="2379"/>
              </a:lnSpc>
              <a:buNone/>
            </a:pPr>
            <a:r>
              <a:rPr lang="en-US" sz="2000" b="1" dirty="0">
                <a:solidFill>
                  <a:srgbClr val="00002E"/>
                </a:solidFill>
                <a:latin typeface="Times New Roman" panose="02020603050405020304" pitchFamily="18" charset="0"/>
                <a:ea typeface="Nunito" pitchFamily="34" charset="-122"/>
                <a:cs typeface="Times New Roman" panose="02020603050405020304" pitchFamily="18" charset="0"/>
              </a:rPr>
              <a:t>Data Privacy</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8034175" y="3138011"/>
            <a:ext cx="2418600" cy="2249448"/>
          </a:xfrm>
          <a:prstGeom prst="rect">
            <a:avLst/>
          </a:prstGeom>
          <a:noFill/>
          <a:ln/>
        </p:spPr>
        <p:txBody>
          <a:bodyPr wrap="square" rtlCol="0" anchor="t"/>
          <a:lstStyle/>
          <a:p>
            <a:pPr marL="0" indent="0">
              <a:lnSpc>
                <a:spcPts val="2436"/>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Ensuring the security and privacy of data stored and processed in green cloud environments is a critical concern.</a:t>
            </a:r>
            <a:endParaRPr lang="en-US" dirty="0">
              <a:latin typeface="Times New Roman" panose="02020603050405020304" pitchFamily="18" charset="0"/>
              <a:cs typeface="Times New Roman" panose="02020603050405020304" pitchFamily="18" charset="0"/>
            </a:endParaRPr>
          </a:p>
        </p:txBody>
      </p:sp>
      <p:sp>
        <p:nvSpPr>
          <p:cNvPr id="13" name="Text 10"/>
          <p:cNvSpPr/>
          <p:nvPr/>
        </p:nvSpPr>
        <p:spPr>
          <a:xfrm>
            <a:off x="8034175" y="5568077"/>
            <a:ext cx="2418600" cy="1928098"/>
          </a:xfrm>
          <a:prstGeom prst="rect">
            <a:avLst/>
          </a:prstGeom>
          <a:noFill/>
          <a:ln/>
        </p:spPr>
        <p:txBody>
          <a:bodyPr wrap="square" rtlCol="0" anchor="t"/>
          <a:lstStyle/>
          <a:p>
            <a:pPr marL="0" indent="0">
              <a:lnSpc>
                <a:spcPts val="2436"/>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Robust security measures and compliance with data protection regulations are essential.</a:t>
            </a:r>
            <a:endParaRPr lang="en-US" dirty="0">
              <a:latin typeface="Times New Roman" panose="02020603050405020304" pitchFamily="18" charset="0"/>
              <a:cs typeface="Times New Roman" panose="02020603050405020304" pitchFamily="18" charset="0"/>
            </a:endParaRPr>
          </a:p>
        </p:txBody>
      </p:sp>
      <p:sp>
        <p:nvSpPr>
          <p:cNvPr id="14" name="Text 11"/>
          <p:cNvSpPr/>
          <p:nvPr/>
        </p:nvSpPr>
        <p:spPr>
          <a:xfrm>
            <a:off x="10888326" y="2309813"/>
            <a:ext cx="2418600" cy="627459"/>
          </a:xfrm>
          <a:prstGeom prst="rect">
            <a:avLst/>
          </a:prstGeom>
          <a:noFill/>
          <a:ln/>
        </p:spPr>
        <p:txBody>
          <a:bodyPr wrap="square" rtlCol="0" anchor="t"/>
          <a:lstStyle/>
          <a:p>
            <a:pPr marL="0" indent="0">
              <a:lnSpc>
                <a:spcPts val="2379"/>
              </a:lnSpc>
              <a:buNone/>
            </a:pPr>
            <a:r>
              <a:rPr lang="en-US" sz="2000" b="1" dirty="0">
                <a:solidFill>
                  <a:srgbClr val="00002E"/>
                </a:solidFill>
                <a:latin typeface="Times New Roman" panose="02020603050405020304" pitchFamily="18" charset="0"/>
                <a:ea typeface="Nunito" pitchFamily="34" charset="-122"/>
                <a:cs typeface="Times New Roman" panose="02020603050405020304" pitchFamily="18" charset="0"/>
              </a:rPr>
              <a:t>Performance and Scalability</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10888326" y="3138011"/>
            <a:ext cx="2418600" cy="2570798"/>
          </a:xfrm>
          <a:prstGeom prst="rect">
            <a:avLst/>
          </a:prstGeom>
          <a:noFill/>
          <a:ln/>
        </p:spPr>
        <p:txBody>
          <a:bodyPr wrap="square" rtlCol="0" anchor="t"/>
          <a:lstStyle/>
          <a:p>
            <a:pPr marL="0" indent="0">
              <a:lnSpc>
                <a:spcPts val="2436"/>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Maintaining high performance and scalability while optimizing resource usage in green cloud environments requires careful planning.</a:t>
            </a:r>
            <a:endParaRPr lang="en-US" dirty="0">
              <a:latin typeface="Times New Roman" panose="02020603050405020304" pitchFamily="18" charset="0"/>
              <a:cs typeface="Times New Roman" panose="02020603050405020304" pitchFamily="18" charset="0"/>
            </a:endParaRPr>
          </a:p>
        </p:txBody>
      </p:sp>
      <p:sp>
        <p:nvSpPr>
          <p:cNvPr id="16" name="Text 13"/>
          <p:cNvSpPr/>
          <p:nvPr/>
        </p:nvSpPr>
        <p:spPr>
          <a:xfrm>
            <a:off x="10888326" y="5568077"/>
            <a:ext cx="2418600" cy="1928098"/>
          </a:xfrm>
          <a:prstGeom prst="rect">
            <a:avLst/>
          </a:prstGeom>
          <a:noFill/>
          <a:ln/>
        </p:spPr>
        <p:txBody>
          <a:bodyPr wrap="square" rtlCol="0" anchor="t"/>
          <a:lstStyle/>
          <a:p>
            <a:pPr marL="0" indent="0">
              <a:lnSpc>
                <a:spcPts val="2436"/>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Balancing efficiency with peak performance is a key consideration for sustainable cloud operations.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5402180" y="529390"/>
            <a:ext cx="3826041" cy="974558"/>
          </a:xfrm>
          <a:prstGeom prst="rect">
            <a:avLst/>
          </a:prstGeom>
          <a:noFill/>
          <a:ln/>
        </p:spPr>
        <p:txBody>
          <a:bodyPr wrap="none" rtlCol="0" anchor="t"/>
          <a:lstStyle/>
          <a:p>
            <a:pPr marL="0" indent="0" algn="ctr">
              <a:lnSpc>
                <a:spcPts val="5468"/>
              </a:lnSpc>
              <a:buNone/>
            </a:pPr>
            <a:r>
              <a:rPr lang="en-US" sz="5400" b="1" dirty="0">
                <a:solidFill>
                  <a:srgbClr val="00002E"/>
                </a:solidFill>
                <a:latin typeface="Times New Roman" panose="02020603050405020304" pitchFamily="18" charset="0"/>
                <a:ea typeface="Nunito" pitchFamily="34" charset="-122"/>
                <a:cs typeface="Times New Roman" panose="02020603050405020304" pitchFamily="18" charset="0"/>
              </a:rPr>
              <a:t>Conclusion</a:t>
            </a:r>
          </a:p>
        </p:txBody>
      </p:sp>
      <p:sp>
        <p:nvSpPr>
          <p:cNvPr id="17" name="TextBox 16">
            <a:extLst>
              <a:ext uri="{FF2B5EF4-FFF2-40B4-BE49-F238E27FC236}">
                <a16:creationId xmlns:a16="http://schemas.microsoft.com/office/drawing/2014/main" id="{C849106B-BF70-5137-A169-1679C8BABEA1}"/>
              </a:ext>
            </a:extLst>
          </p:cNvPr>
          <p:cNvSpPr txBox="1"/>
          <p:nvPr/>
        </p:nvSpPr>
        <p:spPr>
          <a:xfrm>
            <a:off x="1371600" y="2406315"/>
            <a:ext cx="11802979" cy="3046988"/>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Green cloud computing is a sustainable and efficient IT approach, reducing energy consumption and carbon emissions. Embracing it contributes to combating climate change and offers cost savings and improved performance. The rise of green cloud computing necessitates efficient energy solutions, like server virtualization, to enhance energy efficiency. Techniques such as incorporating low-power CPUs and power-scalable subsystems play a vital role. Metrics and methods for assessing power efficiency and reducing power requirements are crucial. Cloud computing's widespread adoption requires power-saving strategies to mitigate environmental impact and boost system efficiency.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25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5402180" y="529390"/>
            <a:ext cx="3826041" cy="974558"/>
          </a:xfrm>
          <a:prstGeom prst="rect">
            <a:avLst/>
          </a:prstGeom>
          <a:noFill/>
          <a:ln/>
        </p:spPr>
        <p:txBody>
          <a:bodyPr wrap="none" rtlCol="0" anchor="t"/>
          <a:lstStyle/>
          <a:p>
            <a:pPr marL="0" indent="0" algn="ctr">
              <a:lnSpc>
                <a:spcPts val="5468"/>
              </a:lnSpc>
              <a:buNone/>
            </a:pPr>
            <a:r>
              <a:rPr lang="en-US" sz="5400" b="1" dirty="0">
                <a:solidFill>
                  <a:srgbClr val="00002E"/>
                </a:solidFill>
                <a:latin typeface="Times New Roman" panose="02020603050405020304" pitchFamily="18" charset="0"/>
                <a:ea typeface="Nunito" pitchFamily="34" charset="-122"/>
                <a:cs typeface="Times New Roman" panose="02020603050405020304" pitchFamily="18" charset="0"/>
              </a:rPr>
              <a:t>References</a:t>
            </a:r>
          </a:p>
        </p:txBody>
      </p:sp>
      <p:sp>
        <p:nvSpPr>
          <p:cNvPr id="5" name="TextBox 4">
            <a:extLst>
              <a:ext uri="{FF2B5EF4-FFF2-40B4-BE49-F238E27FC236}">
                <a16:creationId xmlns:a16="http://schemas.microsoft.com/office/drawing/2014/main" id="{861EFE11-A7B8-9EE4-B496-DEBE78623C18}"/>
              </a:ext>
            </a:extLst>
          </p:cNvPr>
          <p:cNvSpPr txBox="1"/>
          <p:nvPr/>
        </p:nvSpPr>
        <p:spPr>
          <a:xfrm>
            <a:off x="950495" y="1755079"/>
            <a:ext cx="12597063" cy="5632311"/>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[1] M. Wei Deng; </a:t>
            </a:r>
            <a:r>
              <a:rPr lang="en-IN" sz="2000" dirty="0" err="1">
                <a:latin typeface="Times New Roman" panose="02020603050405020304" pitchFamily="18" charset="0"/>
                <a:cs typeface="Times New Roman" panose="02020603050405020304" pitchFamily="18" charset="0"/>
              </a:rPr>
              <a:t>Fangming</a:t>
            </a:r>
            <a:r>
              <a:rPr lang="en-IN" sz="2000" dirty="0">
                <a:latin typeface="Times New Roman" panose="02020603050405020304" pitchFamily="18" charset="0"/>
                <a:cs typeface="Times New Roman" panose="02020603050405020304" pitchFamily="18" charset="0"/>
              </a:rPr>
              <a:t> Liu; Hai Jin; Bo Li; Dan Li, "Harnessing  renewable energy in cloud </a:t>
            </a:r>
            <a:r>
              <a:rPr lang="en-IN" sz="2000" dirty="0" err="1">
                <a:latin typeface="Times New Roman" panose="02020603050405020304" pitchFamily="18" charset="0"/>
                <a:cs typeface="Times New Roman" panose="02020603050405020304" pitchFamily="18" charset="0"/>
              </a:rPr>
              <a:t>datacenters</a:t>
            </a:r>
            <a:r>
              <a:rPr lang="en-IN" sz="2000" dirty="0">
                <a:latin typeface="Times New Roman" panose="02020603050405020304" pitchFamily="18" charset="0"/>
                <a:cs typeface="Times New Roman" panose="02020603050405020304" pitchFamily="18" charset="0"/>
              </a:rPr>
              <a:t>: opportunities and challenges," Network, IEEE , vol.28, no.1, January-February 2014, pp.48,55. </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[2] </a:t>
            </a:r>
            <a:r>
              <a:rPr lang="en-IN" sz="2000" dirty="0" err="1">
                <a:latin typeface="Times New Roman" panose="02020603050405020304" pitchFamily="18" charset="0"/>
                <a:cs typeface="Times New Roman" panose="02020603050405020304" pitchFamily="18" charset="0"/>
              </a:rPr>
              <a:t>Negru</a:t>
            </a:r>
            <a:r>
              <a:rPr lang="en-IN" sz="2000" dirty="0">
                <a:latin typeface="Times New Roman" panose="02020603050405020304" pitchFamily="18" charset="0"/>
                <a:cs typeface="Times New Roman" panose="02020603050405020304" pitchFamily="18" charset="0"/>
              </a:rPr>
              <a:t>, C.; Pop, F.; Cristea, V.; </a:t>
            </a:r>
            <a:r>
              <a:rPr lang="en-IN" sz="2000" dirty="0" err="1">
                <a:latin typeface="Times New Roman" panose="02020603050405020304" pitchFamily="18" charset="0"/>
                <a:cs typeface="Times New Roman" panose="02020603050405020304" pitchFamily="18" charset="0"/>
              </a:rPr>
              <a:t>Bessisy</a:t>
            </a:r>
            <a:r>
              <a:rPr lang="en-IN" sz="2000" dirty="0">
                <a:latin typeface="Times New Roman" panose="02020603050405020304" pitchFamily="18" charset="0"/>
                <a:cs typeface="Times New Roman" panose="02020603050405020304" pitchFamily="18" charset="0"/>
              </a:rPr>
              <a:t>, N.; Jing Li, "Energy Efficient Cloud Storage Service: Key Issues and Challenges,"2013 Fourth International Conference on Emerging Intelligent Data and Web Technologies (EIDWT), 9-11 Sept. 2013, pp.763-766.</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[3] </a:t>
            </a:r>
            <a:r>
              <a:rPr lang="en-US" sz="2000" dirty="0">
                <a:latin typeface="Times New Roman" panose="02020603050405020304" pitchFamily="18" charset="0"/>
                <a:cs typeface="Times New Roman" panose="02020603050405020304" pitchFamily="18" charset="0"/>
              </a:rPr>
              <a:t>A. Ahmad, S. U. Khan, H. U. Khan, G. M. Khan, and M. Ilyas, “Challenges and Practices Identification via a Systematic Literature Review in the Adoption of Green Cloud Computing: Client’s Side Approach,” IEEE Access, vol. 9, pp. 81828–81840, 2021.</a:t>
            </a:r>
            <a:r>
              <a:rPr lang="en-IN" sz="2000" dirty="0">
                <a:latin typeface="Times New Roman" panose="02020603050405020304" pitchFamily="18" charset="0"/>
                <a:cs typeface="Times New Roman" panose="02020603050405020304" pitchFamily="18" charset="0"/>
              </a:rPr>
              <a:t>. </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[4] N. Hu, Z. Tian, X. Du, N. </a:t>
            </a:r>
            <a:r>
              <a:rPr lang="en-IN" sz="2000" dirty="0" err="1">
                <a:latin typeface="Times New Roman" panose="02020603050405020304" pitchFamily="18" charset="0"/>
                <a:cs typeface="Times New Roman" panose="02020603050405020304" pitchFamily="18" charset="0"/>
              </a:rPr>
              <a:t>Guizani</a:t>
            </a:r>
            <a:r>
              <a:rPr lang="en-IN" sz="2000" dirty="0">
                <a:latin typeface="Times New Roman" panose="02020603050405020304" pitchFamily="18" charset="0"/>
                <a:cs typeface="Times New Roman" panose="02020603050405020304" pitchFamily="18" charset="0"/>
              </a:rPr>
              <a:t>, and Z. Zhu, “Deep-Green: A Dispersed Energy-Efficiency Computing Paradigm for Green Industrial IoT,” IEEE Transactions on Green Communications and Networking, vol. 5, no. 2, pp. 750–764, Jun. 2021.</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[5] </a:t>
            </a:r>
            <a:r>
              <a:rPr lang="en-US" sz="2000" dirty="0">
                <a:latin typeface="Times New Roman" panose="02020603050405020304" pitchFamily="18" charset="0"/>
                <a:cs typeface="Times New Roman" panose="02020603050405020304" pitchFamily="18" charset="0"/>
              </a:rPr>
              <a:t>A. Ahmad, S. U. Khan, H. U. Khan, G. M. Khan, and M. Ilyas, “Challenges and Practices Identification via a Systematic Literature Review in the Adoption of Green Cloud Computing: Client’s Side Approach,” IEEE Access, vol. 9, pp. 81828–81840, 2021.</a:t>
            </a:r>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92116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ny questions images">
            <a:extLst>
              <a:ext uri="{FF2B5EF4-FFF2-40B4-BE49-F238E27FC236}">
                <a16:creationId xmlns:a16="http://schemas.microsoft.com/office/drawing/2014/main" id="{8700A504-8636-941B-5D22-682DD220B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133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hank us images">
            <a:extLst>
              <a:ext uri="{FF2B5EF4-FFF2-40B4-BE49-F238E27FC236}">
                <a16:creationId xmlns:a16="http://schemas.microsoft.com/office/drawing/2014/main" id="{F582A0E4-9C5A-4990-48EE-ED5EFB99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077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 2"/>
          <p:cNvSpPr/>
          <p:nvPr/>
        </p:nvSpPr>
        <p:spPr>
          <a:xfrm>
            <a:off x="2699879" y="1275258"/>
            <a:ext cx="4443889" cy="694373"/>
          </a:xfrm>
          <a:prstGeom prst="rect">
            <a:avLst/>
          </a:prstGeom>
          <a:noFill/>
          <a:ln/>
        </p:spPr>
        <p:txBody>
          <a:bodyPr wrap="none" rtlCol="0" anchor="t"/>
          <a:lstStyle/>
          <a:p>
            <a:pPr marL="0" indent="0">
              <a:lnSpc>
                <a:spcPts val="5468"/>
              </a:lnSpc>
              <a:buNone/>
            </a:pPr>
            <a:r>
              <a:rPr lang="en-US" sz="4374" b="1" kern="0" spc="-131" dirty="0">
                <a:latin typeface="Times New Roman" panose="02020603050405020304" pitchFamily="18" charset="0"/>
                <a:ea typeface="Inter" pitchFamily="34" charset="-122"/>
                <a:cs typeface="Times New Roman" panose="02020603050405020304" pitchFamily="18" charset="0"/>
              </a:rPr>
              <a:t>CONTENTS</a:t>
            </a:r>
          </a:p>
        </p:txBody>
      </p:sp>
      <p:sp>
        <p:nvSpPr>
          <p:cNvPr id="5" name="Text 3"/>
          <p:cNvSpPr/>
          <p:nvPr/>
        </p:nvSpPr>
        <p:spPr>
          <a:xfrm>
            <a:off x="2884659" y="2360692"/>
            <a:ext cx="10554414" cy="4924691"/>
          </a:xfrm>
          <a:prstGeom prst="rect">
            <a:avLst/>
          </a:prstGeom>
          <a:noFill/>
          <a:ln/>
        </p:spPr>
        <p:txBody>
          <a:bodyPr wrap="square" rtlCol="0" anchor="t"/>
          <a:lstStyle/>
          <a:p>
            <a:pPr marL="285750" indent="-285750">
              <a:lnSpc>
                <a:spcPct val="150000"/>
              </a:lnSpc>
              <a:buFont typeface="Wingdings" panose="05000000000000000000" pitchFamily="2" charset="2"/>
              <a:buChar char="§"/>
            </a:pPr>
            <a:r>
              <a:rPr lang="en-US" sz="2400" dirty="0">
                <a:solidFill>
                  <a:srgbClr val="002060"/>
                </a:solidFill>
                <a:latin typeface="Times New Roman" panose="02020603050405020304" pitchFamily="18" charset="0"/>
                <a:cs typeface="Times New Roman" panose="02020603050405020304" pitchFamily="18" charset="0"/>
              </a:rPr>
              <a:t>Abstract</a:t>
            </a:r>
          </a:p>
          <a:p>
            <a:pPr marL="285750" indent="-285750">
              <a:lnSpc>
                <a:spcPct val="150000"/>
              </a:lnSpc>
              <a:buFont typeface="Wingdings" panose="05000000000000000000" pitchFamily="2" charset="2"/>
              <a:buChar char="§"/>
            </a:pPr>
            <a:r>
              <a:rPr lang="en-US" sz="2400" dirty="0">
                <a:solidFill>
                  <a:srgbClr val="002060"/>
                </a:solidFill>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
            </a:pPr>
            <a:r>
              <a:rPr lang="en-US" sz="2400" dirty="0">
                <a:solidFill>
                  <a:srgbClr val="002060"/>
                </a:solidFill>
                <a:latin typeface="Times New Roman" panose="02020603050405020304" pitchFamily="18" charset="0"/>
                <a:cs typeface="Times New Roman" panose="02020603050405020304" pitchFamily="18" charset="0"/>
              </a:rPr>
              <a:t>Need for Green Cloud Computing</a:t>
            </a:r>
          </a:p>
          <a:p>
            <a:pPr marL="285750" indent="-285750">
              <a:lnSpc>
                <a:spcPct val="150000"/>
              </a:lnSpc>
              <a:buFont typeface="Wingdings" panose="05000000000000000000" pitchFamily="2" charset="2"/>
              <a:buChar char="§"/>
            </a:pPr>
            <a:r>
              <a:rPr lang="en-US" sz="2400" dirty="0">
                <a:solidFill>
                  <a:srgbClr val="002060"/>
                </a:solidFill>
                <a:latin typeface="Times New Roman" panose="02020603050405020304" pitchFamily="18" charset="0"/>
                <a:cs typeface="Times New Roman" panose="02020603050405020304" pitchFamily="18" charset="0"/>
              </a:rPr>
              <a:t>Techniques for Achieving Green Cloud Computing</a:t>
            </a:r>
          </a:p>
          <a:p>
            <a:pPr marL="285750" indent="-285750">
              <a:lnSpc>
                <a:spcPct val="150000"/>
              </a:lnSpc>
              <a:buFont typeface="Wingdings" panose="05000000000000000000" pitchFamily="2" charset="2"/>
              <a:buChar char="§"/>
            </a:pPr>
            <a:r>
              <a:rPr lang="en-US" sz="2400" dirty="0">
                <a:solidFill>
                  <a:srgbClr val="002060"/>
                </a:solidFill>
                <a:latin typeface="Times New Roman" panose="02020603050405020304" pitchFamily="18" charset="0"/>
                <a:cs typeface="Times New Roman" panose="02020603050405020304" pitchFamily="18" charset="0"/>
              </a:rPr>
              <a:t>Case Studies of Successful Green Cloud Computing Implementations</a:t>
            </a:r>
          </a:p>
          <a:p>
            <a:pPr marL="285750" indent="-285750">
              <a:lnSpc>
                <a:spcPct val="150000"/>
              </a:lnSpc>
              <a:buFont typeface="Wingdings" panose="05000000000000000000" pitchFamily="2" charset="2"/>
              <a:buChar char="§"/>
            </a:pPr>
            <a:r>
              <a:rPr lang="en-US" sz="2400" dirty="0">
                <a:solidFill>
                  <a:srgbClr val="002060"/>
                </a:solidFill>
                <a:latin typeface="Times New Roman" panose="02020603050405020304" pitchFamily="18" charset="0"/>
                <a:cs typeface="Times New Roman" panose="02020603050405020304" pitchFamily="18" charset="0"/>
              </a:rPr>
              <a:t>Challenges and Considerations in Adopting Green Cloud Computing</a:t>
            </a:r>
          </a:p>
          <a:p>
            <a:pPr marL="285750" indent="-285750">
              <a:lnSpc>
                <a:spcPct val="150000"/>
              </a:lnSpc>
              <a:buFont typeface="Wingdings" panose="05000000000000000000" pitchFamily="2" charset="2"/>
              <a:buChar char="§"/>
            </a:pPr>
            <a:r>
              <a:rPr lang="en-US" sz="2400" dirty="0">
                <a:solidFill>
                  <a:srgbClr val="002060"/>
                </a:solidFill>
                <a:latin typeface="Times New Roman" panose="02020603050405020304" pitchFamily="18" charset="0"/>
                <a:cs typeface="Times New Roman" panose="02020603050405020304" pitchFamily="18" charset="0"/>
              </a:rPr>
              <a:t>Conclusion</a:t>
            </a:r>
          </a:p>
          <a:p>
            <a:pPr marL="285750" indent="-285750">
              <a:lnSpc>
                <a:spcPct val="150000"/>
              </a:lnSpc>
              <a:buFont typeface="Wingdings" panose="05000000000000000000" pitchFamily="2" charset="2"/>
              <a:buChar char="§"/>
            </a:pPr>
            <a:r>
              <a:rPr lang="en-US" sz="2400" dirty="0">
                <a:solidFill>
                  <a:srgbClr val="002060"/>
                </a:solidFill>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33000"/>
                    </a14:imgEffect>
                  </a14:imgLayer>
                </a14:imgProps>
              </a:ext>
            </a:extLst>
          </a:blip>
          <a:srcRect/>
          <a:stretch/>
        </p:blipFill>
        <p:spPr>
          <a:xfrm>
            <a:off x="0" y="0"/>
            <a:ext cx="14630400" cy="8229599"/>
          </a:xfrm>
          <a:prstGeom prst="rect">
            <a:avLst/>
          </a:prstGeom>
        </p:spPr>
      </p:pic>
      <p:sp>
        <p:nvSpPr>
          <p:cNvPr id="5" name="Text 1"/>
          <p:cNvSpPr/>
          <p:nvPr/>
        </p:nvSpPr>
        <p:spPr>
          <a:xfrm>
            <a:off x="807006" y="593527"/>
            <a:ext cx="7529989" cy="1145821"/>
          </a:xfrm>
          <a:prstGeom prst="rect">
            <a:avLst/>
          </a:prstGeom>
          <a:noFill/>
          <a:ln/>
        </p:spPr>
        <p:txBody>
          <a:bodyPr wrap="square" rtlCol="0" anchor="t"/>
          <a:lstStyle/>
          <a:p>
            <a:pPr marL="0" indent="0">
              <a:lnSpc>
                <a:spcPts val="6355"/>
              </a:lnSpc>
              <a:buNone/>
            </a:pPr>
            <a:r>
              <a:rPr lang="en-US" sz="5084" b="1" dirty="0">
                <a:solidFill>
                  <a:srgbClr val="000000"/>
                </a:solidFill>
                <a:latin typeface="Times New Roman" panose="02020603050405020304" pitchFamily="18" charset="0"/>
                <a:ea typeface="p22-mackinac-pro" pitchFamily="34" charset="-122"/>
                <a:cs typeface="Times New Roman" panose="02020603050405020304" pitchFamily="18" charset="0"/>
              </a:rPr>
              <a:t>Abstract</a:t>
            </a:r>
            <a:endParaRPr lang="en-US" sz="5084" dirty="0">
              <a:latin typeface="Times New Roman" panose="02020603050405020304" pitchFamily="18" charset="0"/>
              <a:cs typeface="Times New Roman" panose="02020603050405020304" pitchFamily="18" charset="0"/>
            </a:endParaRPr>
          </a:p>
        </p:txBody>
      </p:sp>
      <p:sp>
        <p:nvSpPr>
          <p:cNvPr id="6" name="Text 2"/>
          <p:cNvSpPr/>
          <p:nvPr/>
        </p:nvSpPr>
        <p:spPr>
          <a:xfrm>
            <a:off x="807006" y="2236304"/>
            <a:ext cx="7529989" cy="5251891"/>
          </a:xfrm>
          <a:prstGeom prst="rect">
            <a:avLst/>
          </a:prstGeom>
          <a:noFill/>
          <a:ln/>
        </p:spPr>
        <p:txBody>
          <a:bodyPr wrap="square" rtlCol="0" anchor="t"/>
          <a:lstStyle/>
          <a:p>
            <a:pPr marL="0" indent="0" algn="just">
              <a:lnSpc>
                <a:spcPts val="2711"/>
              </a:lnSpc>
              <a:buNone/>
            </a:pP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Cloud computing has transformed global access to processing power, but its reliance on massive data centers raises environmental concerns due to high energy consumption and CO2 emissions. Green Cloud Computing addresses this by using recycled energy and eco-friendly practices to reduce environmental impact. It explores the rationale behind adopting Green Cloud, emphasizing sustainability and resource efficiency. Key research areas such as power management, virtualization, and green data centers are discussed to create environmentally responsible cloud solutions. The goal is to maintain quality service for users while achieving energy efficiency and minimizing environmental harm, focusing on energy consumption measurement and prediction for future sustainability.</a:t>
            </a:r>
            <a:endParaRPr lang="en-US"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CE024B99-B42B-8A35-1A68-45BB094FCF6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84D05DDE-21E5-4468-6972-B4DF1B0CC639}"/>
              </a:ext>
            </a:extLst>
          </p:cNvPr>
          <p:cNvPicPr>
            <a:picLocks noChangeAspect="1"/>
          </p:cNvPicPr>
          <p:nvPr/>
        </p:nvPicPr>
        <p:blipFill>
          <a:blip r:embed="rId5"/>
          <a:stretch>
            <a:fillRect/>
          </a:stretch>
        </p:blipFill>
        <p:spPr>
          <a:xfrm>
            <a:off x="8535753" y="1739348"/>
            <a:ext cx="5895888" cy="58958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p:cNvPicPr>
            <a:picLocks noChangeAspect="1"/>
          </p:cNvPicPr>
          <p:nvPr/>
        </p:nvPicPr>
        <p:blipFill>
          <a:blip r:embed="rId4"/>
          <a:srcRect/>
          <a:stretch/>
        </p:blipFill>
        <p:spPr>
          <a:xfrm>
            <a:off x="10262937" y="0"/>
            <a:ext cx="4393657" cy="8229600"/>
          </a:xfrm>
          <a:prstGeom prst="rect">
            <a:avLst/>
          </a:prstGeom>
        </p:spPr>
      </p:pic>
      <p:sp>
        <p:nvSpPr>
          <p:cNvPr id="6" name="Text 2"/>
          <p:cNvSpPr/>
          <p:nvPr/>
        </p:nvSpPr>
        <p:spPr>
          <a:xfrm>
            <a:off x="807006" y="1888958"/>
            <a:ext cx="9455931" cy="5747115"/>
          </a:xfrm>
          <a:prstGeom prst="rect">
            <a:avLst/>
          </a:prstGeom>
          <a:noFill/>
          <a:ln/>
        </p:spPr>
        <p:txBody>
          <a:bodyPr wrap="square" rtlCol="0" anchor="t"/>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Cloud Computing Basics: </a:t>
            </a:r>
            <a:r>
              <a:rPr lang="en-US" dirty="0">
                <a:latin typeface="Times New Roman" panose="02020603050405020304" pitchFamily="18" charset="0"/>
                <a:cs typeface="Times New Roman" panose="02020603050405020304" pitchFamily="18" charset="0"/>
              </a:rPr>
              <a:t>Cloud computing utilizes internet-based resources for computing needs, offering scalability and flexibility. Virtualization enables computing on virtual servers, enhancing cost-efficiency and resource allocation.</a:t>
            </a:r>
          </a:p>
          <a:p>
            <a:pPr marL="0" indent="0">
              <a:buNone/>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Types of Cloud Services: </a:t>
            </a:r>
            <a:r>
              <a:rPr lang="en-US" dirty="0">
                <a:latin typeface="Times New Roman" panose="02020603050405020304" pitchFamily="18" charset="0"/>
                <a:cs typeface="Times New Roman" panose="02020603050405020304" pitchFamily="18" charset="0"/>
              </a:rPr>
              <a:t>Cloud providers offer IaaS, PaaS, and SaaS, catering to diverse needs and functionalities for businesses and individuals.</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solidFill>
                  <a:srgbClr val="00002E"/>
                </a:solidFill>
                <a:latin typeface="Times New Roman" panose="02020603050405020304" pitchFamily="18" charset="0"/>
                <a:ea typeface="PT Sans" pitchFamily="34" charset="-122"/>
                <a:cs typeface="Times New Roman" panose="02020603050405020304" pitchFamily="18" charset="0"/>
              </a:rPr>
              <a:t>Green cloud computing: </a:t>
            </a:r>
            <a:r>
              <a:rPr lang="en-US" dirty="0">
                <a:latin typeface="Times New Roman" panose="02020603050405020304" pitchFamily="18" charset="0"/>
                <a:ea typeface="PT Sans" pitchFamily="34" charset="-122"/>
                <a:cs typeface="Times New Roman" panose="02020603050405020304" pitchFamily="18" charset="0"/>
              </a:rPr>
              <a:t>Green Cloud Computing refers to the environmentally friendly usage of cloud computing resources.  By utilizing renewable energy sources and efficient infrastructure, it aims to minimize carbon footprint and energy consumption.</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Transition to Green Cloud Computing: </a:t>
            </a:r>
            <a:r>
              <a:rPr lang="en-US" dirty="0">
                <a:latin typeface="Times New Roman" panose="02020603050405020304" pitchFamily="18" charset="0"/>
                <a:cs typeface="Times New Roman" panose="02020603050405020304" pitchFamily="18" charset="0"/>
              </a:rPr>
              <a:t>Green Cloud Computing focuses on energy-efficient practices and sustainability, employing techniques like virtualization and renewable energy adoption.</a:t>
            </a:r>
          </a:p>
          <a:p>
            <a:pPr marL="0" indent="0">
              <a:buNone/>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Goals and Techniques of Green Cloud Computing: </a:t>
            </a:r>
            <a:r>
              <a:rPr lang="en-US" dirty="0">
                <a:latin typeface="Times New Roman" panose="02020603050405020304" pitchFamily="18" charset="0"/>
                <a:cs typeface="Times New Roman" panose="02020603050405020304" pitchFamily="18" charset="0"/>
              </a:rPr>
              <a:t>Green Cloud Computing aims to reduce hazardous chemical usage, improve energy efficiency, and promote recyclable disposal. Strategies include nano data centers and Dynamic Voltage and Frequency Scaling (DVFS).</a:t>
            </a:r>
          </a:p>
          <a:p>
            <a:pPr marL="0" indent="0">
              <a:buNone/>
            </a:pPr>
            <a:endParaRPr lang="en-US" dirty="0">
              <a:latin typeface="Times New Roman" panose="02020603050405020304" pitchFamily="18" charset="0"/>
              <a:cs typeface="Times New Roman" panose="02020603050405020304" pitchFamily="18" charset="0"/>
            </a:endParaRPr>
          </a:p>
        </p:txBody>
      </p:sp>
      <p:sp>
        <p:nvSpPr>
          <p:cNvPr id="8" name="Text 4"/>
          <p:cNvSpPr/>
          <p:nvPr/>
        </p:nvSpPr>
        <p:spPr>
          <a:xfrm>
            <a:off x="923330" y="6054804"/>
            <a:ext cx="175022" cy="146328"/>
          </a:xfrm>
          <a:prstGeom prst="rect">
            <a:avLst/>
          </a:prstGeom>
          <a:noFill/>
          <a:ln/>
        </p:spPr>
        <p:txBody>
          <a:bodyPr wrap="none" rtlCol="0" anchor="t"/>
          <a:lstStyle/>
          <a:p>
            <a:pPr marL="0" indent="0" algn="ctr">
              <a:lnSpc>
                <a:spcPts val="1152"/>
              </a:lnSpc>
              <a:buNone/>
            </a:pPr>
            <a:r>
              <a:rPr lang="en-US" sz="1152" dirty="0">
                <a:solidFill>
                  <a:srgbClr val="FFFFFF"/>
                </a:solidFill>
                <a:latin typeface="Times New Roman" panose="02020603050405020304" pitchFamily="18" charset="0"/>
                <a:ea typeface="PT Sans" pitchFamily="34" charset="-122"/>
                <a:cs typeface="Times New Roman" panose="02020603050405020304" pitchFamily="18" charset="0"/>
              </a:rPr>
              <a:t>g</a:t>
            </a:r>
            <a:endParaRPr lang="en-US" sz="1152" dirty="0">
              <a:latin typeface="Times New Roman" panose="02020603050405020304" pitchFamily="18" charset="0"/>
              <a:cs typeface="Times New Roman" panose="02020603050405020304" pitchFamily="18" charset="0"/>
            </a:endParaRPr>
          </a:p>
        </p:txBody>
      </p:sp>
      <p:sp>
        <p:nvSpPr>
          <p:cNvPr id="11" name="Text 1">
            <a:extLst>
              <a:ext uri="{FF2B5EF4-FFF2-40B4-BE49-F238E27FC236}">
                <a16:creationId xmlns:a16="http://schemas.microsoft.com/office/drawing/2014/main" id="{CCA9EDCE-C3B7-8028-F06C-64B2E05CDF68}"/>
              </a:ext>
            </a:extLst>
          </p:cNvPr>
          <p:cNvSpPr/>
          <p:nvPr/>
        </p:nvSpPr>
        <p:spPr>
          <a:xfrm>
            <a:off x="807006" y="593527"/>
            <a:ext cx="7529989" cy="1145821"/>
          </a:xfrm>
          <a:prstGeom prst="rect">
            <a:avLst/>
          </a:prstGeom>
          <a:noFill/>
          <a:ln/>
        </p:spPr>
        <p:txBody>
          <a:bodyPr wrap="square" rtlCol="0" anchor="t"/>
          <a:lstStyle/>
          <a:p>
            <a:pPr marL="0" indent="0">
              <a:lnSpc>
                <a:spcPts val="6355"/>
              </a:lnSpc>
              <a:buNone/>
            </a:pPr>
            <a:r>
              <a:rPr lang="en-US" sz="5400" b="1" dirty="0">
                <a:solidFill>
                  <a:srgbClr val="000000"/>
                </a:solidFill>
                <a:latin typeface="Times New Roman" panose="02020603050405020304" pitchFamily="18" charset="0"/>
                <a:ea typeface="p22-mackinac-pro" pitchFamily="34" charset="-122"/>
                <a:cs typeface="Times New Roman" panose="02020603050405020304" pitchFamily="18" charset="0"/>
              </a:rPr>
              <a:t>Introduction</a:t>
            </a:r>
            <a:endParaRPr lang="en-US" sz="5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637824"/>
            <a:ext cx="8998506" cy="694373"/>
          </a:xfrm>
          <a:prstGeom prst="rect">
            <a:avLst/>
          </a:prstGeom>
          <a:noFill/>
          <a:ln/>
        </p:spPr>
        <p:txBody>
          <a:bodyPr wrap="none" rtlCol="0" anchor="t"/>
          <a:lstStyle/>
          <a:p>
            <a:pPr marL="0" indent="0">
              <a:lnSpc>
                <a:spcPts val="5468"/>
              </a:lnSpc>
              <a:buNone/>
            </a:pPr>
            <a:r>
              <a:rPr lang="en-US" sz="5400" b="1" dirty="0">
                <a:solidFill>
                  <a:srgbClr val="00002E"/>
                </a:solidFill>
                <a:latin typeface="Times New Roman" panose="02020603050405020304" pitchFamily="18" charset="0"/>
                <a:ea typeface="Nunito" pitchFamily="34" charset="-122"/>
                <a:cs typeface="Times New Roman" panose="02020603050405020304" pitchFamily="18" charset="0"/>
              </a:rPr>
              <a:t>Need for Green Cloud Computing</a:t>
            </a:r>
            <a:endParaRPr lang="en-US" sz="5400" dirty="0">
              <a:latin typeface="Times New Roman" panose="02020603050405020304" pitchFamily="18" charset="0"/>
              <a:cs typeface="Times New Roman" panose="02020603050405020304" pitchFamily="18" charset="0"/>
            </a:endParaRPr>
          </a:p>
        </p:txBody>
      </p:sp>
      <p:sp>
        <p:nvSpPr>
          <p:cNvPr id="5" name="Shape 2"/>
          <p:cNvSpPr/>
          <p:nvPr/>
        </p:nvSpPr>
        <p:spPr>
          <a:xfrm>
            <a:off x="2348389" y="3005733"/>
            <a:ext cx="388739" cy="388739"/>
          </a:xfrm>
          <a:prstGeom prst="roundRect">
            <a:avLst>
              <a:gd name="adj" fmla="val 102886"/>
            </a:avLst>
          </a:prstGeom>
          <a:solidFill>
            <a:srgbClr val="F3F3FF"/>
          </a:solidFill>
          <a:ln w="22860">
            <a:solidFill>
              <a:srgbClr val="00002E"/>
            </a:solidFill>
            <a:prstDash val="solid"/>
          </a:ln>
        </p:spPr>
      </p:sp>
      <p:sp>
        <p:nvSpPr>
          <p:cNvPr id="6" name="Text 3"/>
          <p:cNvSpPr/>
          <p:nvPr/>
        </p:nvSpPr>
        <p:spPr>
          <a:xfrm>
            <a:off x="2959298" y="3026450"/>
            <a:ext cx="3317796" cy="347186"/>
          </a:xfrm>
          <a:prstGeom prst="rect">
            <a:avLst/>
          </a:prstGeom>
          <a:noFill/>
          <a:ln/>
        </p:spPr>
        <p:txBody>
          <a:bodyPr wrap="none" rtlCol="0" anchor="t"/>
          <a:lstStyle/>
          <a:p>
            <a:pPr marL="0" indent="0">
              <a:lnSpc>
                <a:spcPts val="2734"/>
              </a:lnSpc>
              <a:buNone/>
            </a:pPr>
            <a:r>
              <a:rPr lang="en-US" sz="2200" b="1" dirty="0">
                <a:solidFill>
                  <a:srgbClr val="2D4DF2"/>
                </a:solidFill>
                <a:latin typeface="Times New Roman" panose="02020603050405020304" pitchFamily="18" charset="0"/>
                <a:ea typeface="Nunito" pitchFamily="34" charset="-122"/>
                <a:cs typeface="Times New Roman" panose="02020603050405020304" pitchFamily="18" charset="0"/>
              </a:rPr>
              <a:t>Reduced Carbon Footprint</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2959298" y="3506867"/>
            <a:ext cx="4244816" cy="1066205"/>
          </a:xfrm>
          <a:prstGeom prst="rect">
            <a:avLst/>
          </a:prstGeom>
          <a:noFill/>
          <a:ln/>
        </p:spPr>
        <p:txBody>
          <a:bodyPr wrap="square" rtlCol="0" anchor="t"/>
          <a:lstStyle/>
          <a:p>
            <a:pPr marL="0" indent="0">
              <a:lnSpc>
                <a:spcPts val="2799"/>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Green cloud computing minimizes environmental impact by reducing carbon emissions.</a:t>
            </a:r>
            <a:endParaRPr lang="en-US" dirty="0">
              <a:latin typeface="Times New Roman" panose="02020603050405020304" pitchFamily="18" charset="0"/>
              <a:cs typeface="Times New Roman" panose="02020603050405020304" pitchFamily="18" charset="0"/>
            </a:endParaRPr>
          </a:p>
        </p:txBody>
      </p:sp>
      <p:sp>
        <p:nvSpPr>
          <p:cNvPr id="8" name="Shape 5"/>
          <p:cNvSpPr/>
          <p:nvPr/>
        </p:nvSpPr>
        <p:spPr>
          <a:xfrm>
            <a:off x="7426285" y="3005733"/>
            <a:ext cx="388739" cy="388739"/>
          </a:xfrm>
          <a:prstGeom prst="roundRect">
            <a:avLst>
              <a:gd name="adj" fmla="val 102886"/>
            </a:avLst>
          </a:prstGeom>
          <a:solidFill>
            <a:srgbClr val="F3F3FF"/>
          </a:solidFill>
          <a:ln w="22860">
            <a:solidFill>
              <a:srgbClr val="00002E"/>
            </a:solidFill>
            <a:prstDash val="solid"/>
          </a:ln>
        </p:spPr>
      </p:sp>
      <p:sp>
        <p:nvSpPr>
          <p:cNvPr id="9" name="Text 6"/>
          <p:cNvSpPr/>
          <p:nvPr/>
        </p:nvSpPr>
        <p:spPr>
          <a:xfrm>
            <a:off x="8037195" y="3026450"/>
            <a:ext cx="2777490" cy="347186"/>
          </a:xfrm>
          <a:prstGeom prst="rect">
            <a:avLst/>
          </a:prstGeom>
          <a:noFill/>
          <a:ln/>
        </p:spPr>
        <p:txBody>
          <a:bodyPr wrap="none" rtlCol="0" anchor="t"/>
          <a:lstStyle/>
          <a:p>
            <a:pPr marL="0" indent="0">
              <a:lnSpc>
                <a:spcPts val="2734"/>
              </a:lnSpc>
              <a:buNone/>
            </a:pPr>
            <a:r>
              <a:rPr lang="en-US" sz="2200" b="1" dirty="0">
                <a:solidFill>
                  <a:srgbClr val="015F98"/>
                </a:solidFill>
                <a:latin typeface="Times New Roman" panose="02020603050405020304" pitchFamily="18" charset="0"/>
                <a:ea typeface="Nunito" pitchFamily="34" charset="-122"/>
                <a:cs typeface="Times New Roman" panose="02020603050405020304" pitchFamily="18" charset="0"/>
              </a:rPr>
              <a:t>Cost Savings</a:t>
            </a:r>
            <a:endParaRPr lang="en-US" sz="2200" dirty="0">
              <a:latin typeface="Times New Roman" panose="02020603050405020304" pitchFamily="18" charset="0"/>
              <a:cs typeface="Times New Roman" panose="02020603050405020304" pitchFamily="18" charset="0"/>
            </a:endParaRPr>
          </a:p>
        </p:txBody>
      </p:sp>
      <p:sp>
        <p:nvSpPr>
          <p:cNvPr id="10" name="Text 7"/>
          <p:cNvSpPr/>
          <p:nvPr/>
        </p:nvSpPr>
        <p:spPr>
          <a:xfrm>
            <a:off x="8037195" y="3506867"/>
            <a:ext cx="4244816" cy="710803"/>
          </a:xfrm>
          <a:prstGeom prst="rect">
            <a:avLst/>
          </a:prstGeom>
          <a:noFill/>
          <a:ln/>
        </p:spPr>
        <p:txBody>
          <a:bodyPr wrap="square" rtlCol="0" anchor="t"/>
          <a:lstStyle/>
          <a:p>
            <a:pPr marL="0" indent="0">
              <a:lnSpc>
                <a:spcPts val="2799"/>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Businesses save on energy costs and can access cost-effective cloud services.</a:t>
            </a:r>
            <a:endParaRPr lang="en-US" dirty="0">
              <a:latin typeface="Times New Roman" panose="02020603050405020304" pitchFamily="18" charset="0"/>
              <a:cs typeface="Times New Roman" panose="02020603050405020304" pitchFamily="18" charset="0"/>
            </a:endParaRPr>
          </a:p>
        </p:txBody>
      </p:sp>
      <p:sp>
        <p:nvSpPr>
          <p:cNvPr id="11" name="Shape 8"/>
          <p:cNvSpPr/>
          <p:nvPr/>
        </p:nvSpPr>
        <p:spPr>
          <a:xfrm>
            <a:off x="2348389" y="5024438"/>
            <a:ext cx="388739" cy="388739"/>
          </a:xfrm>
          <a:prstGeom prst="roundRect">
            <a:avLst>
              <a:gd name="adj" fmla="val 102886"/>
            </a:avLst>
          </a:prstGeom>
          <a:solidFill>
            <a:srgbClr val="F3F3FF"/>
          </a:solidFill>
          <a:ln w="22860">
            <a:solidFill>
              <a:srgbClr val="00002E"/>
            </a:solidFill>
            <a:prstDash val="solid"/>
          </a:ln>
        </p:spPr>
      </p:sp>
      <p:sp>
        <p:nvSpPr>
          <p:cNvPr id="12" name="Text 9"/>
          <p:cNvSpPr/>
          <p:nvPr/>
        </p:nvSpPr>
        <p:spPr>
          <a:xfrm>
            <a:off x="2959298" y="5045154"/>
            <a:ext cx="2777490" cy="347186"/>
          </a:xfrm>
          <a:prstGeom prst="rect">
            <a:avLst/>
          </a:prstGeom>
          <a:noFill/>
          <a:ln/>
        </p:spPr>
        <p:txBody>
          <a:bodyPr wrap="none" rtlCol="0" anchor="t"/>
          <a:lstStyle/>
          <a:p>
            <a:pPr marL="0" indent="0">
              <a:lnSpc>
                <a:spcPts val="2734"/>
              </a:lnSpc>
              <a:buNone/>
            </a:pPr>
            <a:r>
              <a:rPr lang="en-US" sz="2200" b="1" dirty="0">
                <a:solidFill>
                  <a:srgbClr val="AD1F96"/>
                </a:solidFill>
                <a:latin typeface="Times New Roman" panose="02020603050405020304" pitchFamily="18" charset="0"/>
                <a:ea typeface="Nunito" pitchFamily="34" charset="-122"/>
                <a:cs typeface="Times New Roman" panose="02020603050405020304" pitchFamily="18" charset="0"/>
              </a:rPr>
              <a:t>Sustainability</a:t>
            </a:r>
            <a:endParaRPr lang="en-US" sz="2200" dirty="0">
              <a:latin typeface="Times New Roman" panose="02020603050405020304" pitchFamily="18" charset="0"/>
              <a:cs typeface="Times New Roman" panose="02020603050405020304" pitchFamily="18" charset="0"/>
            </a:endParaRPr>
          </a:p>
        </p:txBody>
      </p:sp>
      <p:sp>
        <p:nvSpPr>
          <p:cNvPr id="13" name="Text 10"/>
          <p:cNvSpPr/>
          <p:nvPr/>
        </p:nvSpPr>
        <p:spPr>
          <a:xfrm>
            <a:off x="2959298" y="5525572"/>
            <a:ext cx="4244816" cy="1066205"/>
          </a:xfrm>
          <a:prstGeom prst="rect">
            <a:avLst/>
          </a:prstGeom>
          <a:noFill/>
          <a:ln/>
        </p:spPr>
        <p:txBody>
          <a:bodyPr wrap="square" rtlCol="0" anchor="t"/>
          <a:lstStyle/>
          <a:p>
            <a:pPr marL="0" indent="0">
              <a:lnSpc>
                <a:spcPts val="2799"/>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It promotes the use of renewable energy sources, contributing to long-term sustainability.</a:t>
            </a:r>
            <a:endParaRPr lang="en-US" dirty="0">
              <a:latin typeface="Times New Roman" panose="02020603050405020304" pitchFamily="18" charset="0"/>
              <a:cs typeface="Times New Roman" panose="02020603050405020304" pitchFamily="18" charset="0"/>
            </a:endParaRPr>
          </a:p>
        </p:txBody>
      </p:sp>
      <p:sp>
        <p:nvSpPr>
          <p:cNvPr id="14" name="Shape 11"/>
          <p:cNvSpPr/>
          <p:nvPr/>
        </p:nvSpPr>
        <p:spPr>
          <a:xfrm>
            <a:off x="7426285" y="5024438"/>
            <a:ext cx="388739" cy="388739"/>
          </a:xfrm>
          <a:prstGeom prst="roundRect">
            <a:avLst>
              <a:gd name="adj" fmla="val 102886"/>
            </a:avLst>
          </a:prstGeom>
          <a:solidFill>
            <a:srgbClr val="F3F3FF"/>
          </a:solidFill>
          <a:ln w="22860">
            <a:solidFill>
              <a:srgbClr val="00002E"/>
            </a:solidFill>
            <a:prstDash val="solid"/>
          </a:ln>
        </p:spPr>
      </p:sp>
      <p:sp>
        <p:nvSpPr>
          <p:cNvPr id="15" name="Text 12"/>
          <p:cNvSpPr/>
          <p:nvPr/>
        </p:nvSpPr>
        <p:spPr>
          <a:xfrm>
            <a:off x="8037195" y="5045154"/>
            <a:ext cx="3134797" cy="347186"/>
          </a:xfrm>
          <a:prstGeom prst="rect">
            <a:avLst/>
          </a:prstGeom>
          <a:noFill/>
          <a:ln/>
        </p:spPr>
        <p:txBody>
          <a:bodyPr wrap="none" rtlCol="0" anchor="t"/>
          <a:lstStyle/>
          <a:p>
            <a:pPr marL="0" indent="0">
              <a:lnSpc>
                <a:spcPts val="2734"/>
              </a:lnSpc>
              <a:buNone/>
            </a:pPr>
            <a:r>
              <a:rPr lang="en-US" sz="2200" b="1" dirty="0">
                <a:solidFill>
                  <a:srgbClr val="2D4DF2"/>
                </a:solidFill>
                <a:latin typeface="Times New Roman" panose="02020603050405020304" pitchFamily="18" charset="0"/>
                <a:ea typeface="Nunito" pitchFamily="34" charset="-122"/>
                <a:cs typeface="Times New Roman" panose="02020603050405020304" pitchFamily="18" charset="0"/>
              </a:rPr>
              <a:t>Efficiency and Scalability</a:t>
            </a:r>
            <a:endParaRPr lang="en-US" sz="2200" dirty="0">
              <a:latin typeface="Times New Roman" panose="02020603050405020304" pitchFamily="18" charset="0"/>
              <a:cs typeface="Times New Roman" panose="02020603050405020304" pitchFamily="18" charset="0"/>
            </a:endParaRPr>
          </a:p>
        </p:txBody>
      </p:sp>
      <p:sp>
        <p:nvSpPr>
          <p:cNvPr id="16" name="Text 13"/>
          <p:cNvSpPr/>
          <p:nvPr/>
        </p:nvSpPr>
        <p:spPr>
          <a:xfrm>
            <a:off x="8037195" y="5525572"/>
            <a:ext cx="4244816" cy="710803"/>
          </a:xfrm>
          <a:prstGeom prst="rect">
            <a:avLst/>
          </a:prstGeom>
          <a:noFill/>
          <a:ln/>
        </p:spPr>
        <p:txBody>
          <a:bodyPr wrap="square" rtlCol="0" anchor="t"/>
          <a:lstStyle/>
          <a:p>
            <a:pPr marL="0" indent="0">
              <a:lnSpc>
                <a:spcPts val="2799"/>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Cloud services enable efficient resource utilization and scalable infrastructure.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5" name="Shape 2"/>
          <p:cNvSpPr/>
          <p:nvPr/>
        </p:nvSpPr>
        <p:spPr>
          <a:xfrm>
            <a:off x="734029" y="403183"/>
            <a:ext cx="388739" cy="388739"/>
          </a:xfrm>
          <a:prstGeom prst="roundRect">
            <a:avLst>
              <a:gd name="adj" fmla="val 102886"/>
            </a:avLst>
          </a:prstGeom>
          <a:solidFill>
            <a:srgbClr val="F3F3FF"/>
          </a:solidFill>
          <a:ln w="22860">
            <a:solidFill>
              <a:srgbClr val="00002E"/>
            </a:solidFill>
            <a:prstDash val="solid"/>
          </a:ln>
        </p:spPr>
      </p:sp>
      <p:sp>
        <p:nvSpPr>
          <p:cNvPr id="6" name="Text 3"/>
          <p:cNvSpPr/>
          <p:nvPr/>
        </p:nvSpPr>
        <p:spPr>
          <a:xfrm>
            <a:off x="1344938" y="530379"/>
            <a:ext cx="5534996" cy="443776"/>
          </a:xfrm>
          <a:prstGeom prst="rect">
            <a:avLst/>
          </a:prstGeom>
          <a:noFill/>
          <a:ln/>
        </p:spPr>
        <p:txBody>
          <a:bodyPr wrap="none" rtlCol="0" anchor="t"/>
          <a:lstStyle/>
          <a:p>
            <a:pPr marL="0" indent="0">
              <a:lnSpc>
                <a:spcPts val="2734"/>
              </a:lnSpc>
              <a:buNone/>
            </a:pPr>
            <a:r>
              <a:rPr lang="en-US" sz="2200" b="1" dirty="0">
                <a:solidFill>
                  <a:srgbClr val="2D4DF2"/>
                </a:solidFill>
                <a:latin typeface="Times New Roman" panose="02020603050405020304" pitchFamily="18" charset="0"/>
                <a:ea typeface="Nunito" pitchFamily="34" charset="-122"/>
                <a:cs typeface="Times New Roman" panose="02020603050405020304" pitchFamily="18" charset="0"/>
              </a:rPr>
              <a:t>Environmental Impact of Computing Devices</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1372192" y="1009620"/>
            <a:ext cx="4988743" cy="1129391"/>
          </a:xfrm>
          <a:prstGeom prst="rect">
            <a:avLst/>
          </a:prstGeom>
          <a:noFill/>
          <a:ln/>
        </p:spPr>
        <p:txBody>
          <a:bodyPr wrap="square" rtlCol="0" anchor="t"/>
          <a:lstStyle/>
          <a:p>
            <a:pPr marL="0" indent="0">
              <a:lnSpc>
                <a:spcPts val="2799"/>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Sustainable practices are crucial to minimize the environmental impact of computing devices, including responsible e-waste management</a:t>
            </a:r>
            <a:endParaRPr lang="en-US" dirty="0">
              <a:latin typeface="Times New Roman" panose="02020603050405020304" pitchFamily="18" charset="0"/>
              <a:cs typeface="Times New Roman" panose="02020603050405020304" pitchFamily="18" charset="0"/>
            </a:endParaRPr>
          </a:p>
        </p:txBody>
      </p:sp>
      <p:sp>
        <p:nvSpPr>
          <p:cNvPr id="8" name="Shape 5"/>
          <p:cNvSpPr/>
          <p:nvPr/>
        </p:nvSpPr>
        <p:spPr>
          <a:xfrm>
            <a:off x="734029" y="5586242"/>
            <a:ext cx="388739" cy="388739"/>
          </a:xfrm>
          <a:prstGeom prst="roundRect">
            <a:avLst>
              <a:gd name="adj" fmla="val 102886"/>
            </a:avLst>
          </a:prstGeom>
          <a:solidFill>
            <a:srgbClr val="F3F3FF"/>
          </a:solidFill>
          <a:ln w="22860">
            <a:solidFill>
              <a:srgbClr val="00002E"/>
            </a:solidFill>
            <a:prstDash val="solid"/>
          </a:ln>
        </p:spPr>
      </p:sp>
      <p:sp>
        <p:nvSpPr>
          <p:cNvPr id="9" name="Text 6"/>
          <p:cNvSpPr/>
          <p:nvPr/>
        </p:nvSpPr>
        <p:spPr>
          <a:xfrm>
            <a:off x="1344938" y="5657843"/>
            <a:ext cx="4343869" cy="347186"/>
          </a:xfrm>
          <a:prstGeom prst="rect">
            <a:avLst/>
          </a:prstGeom>
          <a:noFill/>
          <a:ln/>
        </p:spPr>
        <p:txBody>
          <a:bodyPr wrap="none" rtlCol="0" anchor="t"/>
          <a:lstStyle/>
          <a:p>
            <a:pPr marL="0" indent="0">
              <a:lnSpc>
                <a:spcPts val="2734"/>
              </a:lnSpc>
              <a:buNone/>
            </a:pPr>
            <a:r>
              <a:rPr lang="en-US" sz="2200" b="1" dirty="0">
                <a:solidFill>
                  <a:srgbClr val="015F98"/>
                </a:solidFill>
                <a:latin typeface="Times New Roman" panose="02020603050405020304" pitchFamily="18" charset="0"/>
                <a:ea typeface="Nunito" pitchFamily="34" charset="-122"/>
                <a:cs typeface="Times New Roman" panose="02020603050405020304" pitchFamily="18" charset="0"/>
              </a:rPr>
              <a:t>Sustainable Practices and Solutions</a:t>
            </a:r>
            <a:endParaRPr lang="en-US" sz="2200" dirty="0">
              <a:latin typeface="Times New Roman" panose="02020603050405020304" pitchFamily="18" charset="0"/>
              <a:cs typeface="Times New Roman" panose="02020603050405020304" pitchFamily="18" charset="0"/>
            </a:endParaRPr>
          </a:p>
        </p:txBody>
      </p:sp>
      <p:sp>
        <p:nvSpPr>
          <p:cNvPr id="10" name="Text 7"/>
          <p:cNvSpPr/>
          <p:nvPr/>
        </p:nvSpPr>
        <p:spPr>
          <a:xfrm>
            <a:off x="1344938" y="6146478"/>
            <a:ext cx="4988744" cy="1575931"/>
          </a:xfrm>
          <a:prstGeom prst="rect">
            <a:avLst/>
          </a:prstGeom>
          <a:noFill/>
          <a:ln/>
        </p:spPr>
        <p:txBody>
          <a:bodyPr wrap="square" rtlCol="0" anchor="t"/>
          <a:lstStyle/>
          <a:p>
            <a:pPr marL="0" indent="0">
              <a:lnSpc>
                <a:spcPts val="2799"/>
              </a:lnSpc>
              <a:buNone/>
            </a:pPr>
            <a:r>
              <a:rPr lang="en-US" sz="1750" dirty="0">
                <a:solidFill>
                  <a:srgbClr val="00002E"/>
                </a:solidFill>
                <a:latin typeface="Times New Roman" panose="02020603050405020304" pitchFamily="18" charset="0"/>
                <a:ea typeface="PT Sans" pitchFamily="34" charset="-122"/>
                <a:cs typeface="Times New Roman" panose="02020603050405020304" pitchFamily="18" charset="0"/>
              </a:rPr>
              <a:t>Green computing promotes energy conservation, CO2 reduction, and responsible e-waste disposal for a greener computing ecosystem</a:t>
            </a:r>
            <a:endParaRPr lang="en-US" sz="1750" dirty="0">
              <a:latin typeface="Times New Roman" panose="02020603050405020304" pitchFamily="18" charset="0"/>
              <a:cs typeface="Times New Roman" panose="02020603050405020304" pitchFamily="18" charset="0"/>
            </a:endParaRPr>
          </a:p>
        </p:txBody>
      </p:sp>
      <p:sp>
        <p:nvSpPr>
          <p:cNvPr id="11" name="Shape 8"/>
          <p:cNvSpPr/>
          <p:nvPr/>
        </p:nvSpPr>
        <p:spPr>
          <a:xfrm>
            <a:off x="734029" y="2280460"/>
            <a:ext cx="388739" cy="388739"/>
          </a:xfrm>
          <a:prstGeom prst="roundRect">
            <a:avLst>
              <a:gd name="adj" fmla="val 102886"/>
            </a:avLst>
          </a:prstGeom>
          <a:solidFill>
            <a:srgbClr val="F3F3FF"/>
          </a:solidFill>
          <a:ln w="22860">
            <a:solidFill>
              <a:srgbClr val="00002E"/>
            </a:solidFill>
            <a:prstDash val="solid"/>
          </a:ln>
        </p:spPr>
      </p:sp>
      <p:sp>
        <p:nvSpPr>
          <p:cNvPr id="12" name="Text 9"/>
          <p:cNvSpPr/>
          <p:nvPr/>
        </p:nvSpPr>
        <p:spPr>
          <a:xfrm>
            <a:off x="1317684" y="2280460"/>
            <a:ext cx="4475047" cy="326348"/>
          </a:xfrm>
          <a:prstGeom prst="rect">
            <a:avLst/>
          </a:prstGeom>
          <a:noFill/>
          <a:ln/>
        </p:spPr>
        <p:txBody>
          <a:bodyPr wrap="none" rtlCol="0" anchor="t"/>
          <a:lstStyle/>
          <a:p>
            <a:pPr marL="0" indent="0">
              <a:lnSpc>
                <a:spcPts val="2734"/>
              </a:lnSpc>
              <a:buNone/>
            </a:pPr>
            <a:r>
              <a:rPr lang="en-US" sz="2200" b="1" dirty="0">
                <a:solidFill>
                  <a:srgbClr val="AD1F96"/>
                </a:solidFill>
                <a:latin typeface="Times New Roman" panose="02020603050405020304" pitchFamily="18" charset="0"/>
                <a:ea typeface="Nunito" pitchFamily="34" charset="-122"/>
                <a:cs typeface="Times New Roman" panose="02020603050405020304" pitchFamily="18" charset="0"/>
              </a:rPr>
              <a:t>Energy Consumption in Data Centers</a:t>
            </a:r>
            <a:endParaRPr lang="en-US" sz="2200" dirty="0">
              <a:latin typeface="Times New Roman" panose="02020603050405020304" pitchFamily="18" charset="0"/>
              <a:cs typeface="Times New Roman" panose="02020603050405020304" pitchFamily="18" charset="0"/>
            </a:endParaRPr>
          </a:p>
        </p:txBody>
      </p:sp>
      <p:sp>
        <p:nvSpPr>
          <p:cNvPr id="13" name="Text 10"/>
          <p:cNvSpPr/>
          <p:nvPr/>
        </p:nvSpPr>
        <p:spPr>
          <a:xfrm>
            <a:off x="1344938" y="2707971"/>
            <a:ext cx="5015997" cy="1066205"/>
          </a:xfrm>
          <a:prstGeom prst="rect">
            <a:avLst/>
          </a:prstGeom>
          <a:noFill/>
          <a:ln/>
        </p:spPr>
        <p:txBody>
          <a:bodyPr wrap="square" rtlCol="0" anchor="t"/>
          <a:lstStyle/>
          <a:p>
            <a:pPr marL="0" indent="0">
              <a:lnSpc>
                <a:spcPts val="2799"/>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Green computing advocates for reducing energy use in data centers through efficient systems and virtualization technologies</a:t>
            </a:r>
            <a:endParaRPr lang="en-US" dirty="0">
              <a:latin typeface="Times New Roman" panose="02020603050405020304" pitchFamily="18" charset="0"/>
              <a:cs typeface="Times New Roman" panose="02020603050405020304" pitchFamily="18" charset="0"/>
            </a:endParaRPr>
          </a:p>
        </p:txBody>
      </p:sp>
      <p:sp>
        <p:nvSpPr>
          <p:cNvPr id="14" name="Shape 11"/>
          <p:cNvSpPr/>
          <p:nvPr/>
        </p:nvSpPr>
        <p:spPr>
          <a:xfrm>
            <a:off x="734029" y="3982501"/>
            <a:ext cx="388739" cy="388739"/>
          </a:xfrm>
          <a:prstGeom prst="roundRect">
            <a:avLst>
              <a:gd name="adj" fmla="val 102886"/>
            </a:avLst>
          </a:prstGeom>
          <a:solidFill>
            <a:srgbClr val="F3F3FF"/>
          </a:solidFill>
          <a:ln w="22860">
            <a:solidFill>
              <a:srgbClr val="00002E"/>
            </a:solidFill>
            <a:prstDash val="solid"/>
          </a:ln>
        </p:spPr>
      </p:sp>
      <p:sp>
        <p:nvSpPr>
          <p:cNvPr id="15" name="Text 12"/>
          <p:cNvSpPr/>
          <p:nvPr/>
        </p:nvSpPr>
        <p:spPr>
          <a:xfrm>
            <a:off x="1317685" y="3962881"/>
            <a:ext cx="3962049" cy="524249"/>
          </a:xfrm>
          <a:prstGeom prst="rect">
            <a:avLst/>
          </a:prstGeom>
          <a:noFill/>
          <a:ln/>
        </p:spPr>
        <p:txBody>
          <a:bodyPr wrap="none" rtlCol="0" anchor="t"/>
          <a:lstStyle/>
          <a:p>
            <a:pPr marL="0" indent="0">
              <a:lnSpc>
                <a:spcPts val="2734"/>
              </a:lnSpc>
              <a:buNone/>
            </a:pPr>
            <a:r>
              <a:rPr lang="en-US" sz="2200" b="1" dirty="0">
                <a:solidFill>
                  <a:srgbClr val="2D4DF2"/>
                </a:solidFill>
                <a:latin typeface="Times New Roman" panose="02020603050405020304" pitchFamily="18" charset="0"/>
                <a:ea typeface="Nunito" pitchFamily="34" charset="-122"/>
                <a:cs typeface="Times New Roman" panose="02020603050405020304" pitchFamily="18" charset="0"/>
              </a:rPr>
              <a:t>Lifecycle Impact of Electronic Equipment</a:t>
            </a:r>
            <a:endParaRPr lang="en-US" sz="2200" dirty="0">
              <a:latin typeface="Times New Roman" panose="02020603050405020304" pitchFamily="18" charset="0"/>
              <a:cs typeface="Times New Roman" panose="02020603050405020304" pitchFamily="18" charset="0"/>
            </a:endParaRPr>
          </a:p>
        </p:txBody>
      </p:sp>
      <p:sp>
        <p:nvSpPr>
          <p:cNvPr id="16" name="Text 13"/>
          <p:cNvSpPr/>
          <p:nvPr/>
        </p:nvSpPr>
        <p:spPr>
          <a:xfrm>
            <a:off x="1344939" y="4422618"/>
            <a:ext cx="4988744" cy="1214907"/>
          </a:xfrm>
          <a:prstGeom prst="rect">
            <a:avLst/>
          </a:prstGeom>
          <a:noFill/>
          <a:ln/>
        </p:spPr>
        <p:txBody>
          <a:bodyPr wrap="square" rtlCol="0" anchor="t"/>
          <a:lstStyle/>
          <a:p>
            <a:pPr marL="0" indent="0">
              <a:lnSpc>
                <a:spcPts val="2799"/>
              </a:lnSpc>
              <a:buNone/>
            </a:pPr>
            <a:r>
              <a:rPr lang="en-US" sz="1750" dirty="0">
                <a:solidFill>
                  <a:srgbClr val="00002E"/>
                </a:solidFill>
                <a:latin typeface="Times New Roman" panose="02020603050405020304" pitchFamily="18" charset="0"/>
                <a:ea typeface="PT Sans" pitchFamily="34" charset="-122"/>
                <a:cs typeface="Times New Roman" panose="02020603050405020304" pitchFamily="18" charset="0"/>
              </a:rPr>
              <a:t>Managing the lifecycle of electronic equipment requires responsible e-waste recycling and sustainable technologies.</a:t>
            </a:r>
          </a:p>
          <a:p>
            <a:pPr marL="0" indent="0">
              <a:lnSpc>
                <a:spcPts val="2799"/>
              </a:lnSpc>
              <a:buNone/>
            </a:pPr>
            <a:endParaRPr lang="en-US" sz="1750" dirty="0">
              <a:solidFill>
                <a:srgbClr val="00002E"/>
              </a:solidFill>
              <a:latin typeface="Times New Roman" panose="02020603050405020304" pitchFamily="18" charset="0"/>
              <a:ea typeface="PT Sans" pitchFamily="34" charset="-122"/>
              <a:cs typeface="Times New Roman" panose="02020603050405020304" pitchFamily="18" charset="0"/>
            </a:endParaRPr>
          </a:p>
        </p:txBody>
      </p:sp>
      <p:pic>
        <p:nvPicPr>
          <p:cNvPr id="20" name="Picture 19">
            <a:extLst>
              <a:ext uri="{FF2B5EF4-FFF2-40B4-BE49-F238E27FC236}">
                <a16:creationId xmlns:a16="http://schemas.microsoft.com/office/drawing/2014/main" id="{D8387CAA-6BA7-F995-643C-99FB10AD55A6}"/>
              </a:ext>
            </a:extLst>
          </p:cNvPr>
          <p:cNvPicPr>
            <a:picLocks noChangeAspect="1"/>
          </p:cNvPicPr>
          <p:nvPr/>
        </p:nvPicPr>
        <p:blipFill rotWithShape="1">
          <a:blip r:embed="rId4"/>
          <a:srcRect l="4918" t="7526" r="13389" b="1328"/>
          <a:stretch/>
        </p:blipFill>
        <p:spPr>
          <a:xfrm>
            <a:off x="10132723" y="0"/>
            <a:ext cx="4128534" cy="4408740"/>
          </a:xfrm>
          <a:prstGeom prst="rect">
            <a:avLst/>
          </a:prstGeom>
          <a:solidFill>
            <a:schemeClr val="tx1"/>
          </a:solidFill>
        </p:spPr>
      </p:pic>
      <p:pic>
        <p:nvPicPr>
          <p:cNvPr id="22" name="Picture 21">
            <a:extLst>
              <a:ext uri="{FF2B5EF4-FFF2-40B4-BE49-F238E27FC236}">
                <a16:creationId xmlns:a16="http://schemas.microsoft.com/office/drawing/2014/main" id="{197F1418-5176-A122-DEC9-537CF00C8FE6}"/>
              </a:ext>
            </a:extLst>
          </p:cNvPr>
          <p:cNvPicPr>
            <a:picLocks noChangeAspect="1"/>
          </p:cNvPicPr>
          <p:nvPr/>
        </p:nvPicPr>
        <p:blipFill rotWithShape="1">
          <a:blip r:embed="rId5"/>
          <a:srcRect l="7904" t="2925" r="10976"/>
          <a:stretch/>
        </p:blipFill>
        <p:spPr>
          <a:xfrm>
            <a:off x="8941596" y="4408740"/>
            <a:ext cx="5319661" cy="3735796"/>
          </a:xfrm>
          <a:prstGeom prst="rect">
            <a:avLst/>
          </a:prstGeom>
        </p:spPr>
      </p:pic>
    </p:spTree>
    <p:extLst>
      <p:ext uri="{BB962C8B-B14F-4D97-AF65-F5344CB8AC3E}">
        <p14:creationId xmlns:p14="http://schemas.microsoft.com/office/powerpoint/2010/main" val="2068316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p>
        </p:txBody>
      </p:sp>
      <p:sp>
        <p:nvSpPr>
          <p:cNvPr id="6" name="Text 2"/>
          <p:cNvSpPr/>
          <p:nvPr/>
        </p:nvSpPr>
        <p:spPr>
          <a:xfrm>
            <a:off x="807006" y="3693695"/>
            <a:ext cx="9455931" cy="3942378"/>
          </a:xfrm>
          <a:prstGeom prst="rect">
            <a:avLst/>
          </a:prstGeom>
          <a:noFill/>
          <a:ln/>
        </p:spPr>
        <p:txBody>
          <a:bodyPr wrap="square" rtlCol="0" anchor="t"/>
          <a:lstStyle/>
          <a:p>
            <a:pPr marL="0" indent="0">
              <a:buNone/>
            </a:pPr>
            <a:endParaRPr lang="en-US" dirty="0">
              <a:latin typeface="Times New Roman" panose="02020603050405020304" pitchFamily="18" charset="0"/>
              <a:cs typeface="Times New Roman" panose="02020603050405020304" pitchFamily="18" charset="0"/>
            </a:endParaRPr>
          </a:p>
        </p:txBody>
      </p:sp>
      <p:sp>
        <p:nvSpPr>
          <p:cNvPr id="8" name="Text 4"/>
          <p:cNvSpPr/>
          <p:nvPr/>
        </p:nvSpPr>
        <p:spPr>
          <a:xfrm>
            <a:off x="923330" y="6054804"/>
            <a:ext cx="175022" cy="146328"/>
          </a:xfrm>
          <a:prstGeom prst="rect">
            <a:avLst/>
          </a:prstGeom>
          <a:noFill/>
          <a:ln/>
        </p:spPr>
        <p:txBody>
          <a:bodyPr wrap="none" rtlCol="0" anchor="t"/>
          <a:lstStyle/>
          <a:p>
            <a:pPr marL="0" indent="0" algn="ctr">
              <a:lnSpc>
                <a:spcPts val="1152"/>
              </a:lnSpc>
              <a:buNone/>
            </a:pPr>
            <a:r>
              <a:rPr lang="en-US" sz="1152" dirty="0">
                <a:solidFill>
                  <a:srgbClr val="FFFFFF"/>
                </a:solidFill>
                <a:latin typeface="PT Sans" pitchFamily="34" charset="0"/>
                <a:ea typeface="PT Sans" pitchFamily="34" charset="-122"/>
                <a:cs typeface="PT Sans" pitchFamily="34" charset="-120"/>
              </a:rPr>
              <a:t>g</a:t>
            </a:r>
            <a:endParaRPr lang="en-US" sz="1152" dirty="0"/>
          </a:p>
        </p:txBody>
      </p:sp>
      <p:sp>
        <p:nvSpPr>
          <p:cNvPr id="11" name="Text 1">
            <a:extLst>
              <a:ext uri="{FF2B5EF4-FFF2-40B4-BE49-F238E27FC236}">
                <a16:creationId xmlns:a16="http://schemas.microsoft.com/office/drawing/2014/main" id="{CCA9EDCE-C3B7-8028-F06C-64B2E05CDF68}"/>
              </a:ext>
            </a:extLst>
          </p:cNvPr>
          <p:cNvSpPr/>
          <p:nvPr/>
        </p:nvSpPr>
        <p:spPr>
          <a:xfrm>
            <a:off x="807005" y="593528"/>
            <a:ext cx="13041341" cy="1139020"/>
          </a:xfrm>
          <a:prstGeom prst="rect">
            <a:avLst/>
          </a:prstGeom>
          <a:noFill/>
          <a:ln/>
        </p:spPr>
        <p:txBody>
          <a:bodyPr wrap="square" rtlCol="0" anchor="t"/>
          <a:lstStyle/>
          <a:p>
            <a:pPr marL="0" indent="0" algn="just">
              <a:lnSpc>
                <a:spcPts val="6355"/>
              </a:lnSpc>
              <a:buNone/>
            </a:pPr>
            <a:r>
              <a:rPr lang="en-US" sz="5400" b="1" dirty="0">
                <a:solidFill>
                  <a:srgbClr val="000000"/>
                </a:solidFill>
                <a:latin typeface="Times New Roman" panose="02020603050405020304" pitchFamily="18" charset="0"/>
                <a:ea typeface="p22-mackinac-pro" pitchFamily="34" charset="-122"/>
                <a:cs typeface="Times New Roman" panose="02020603050405020304" pitchFamily="18" charset="0"/>
              </a:rPr>
              <a:t>Techniques for Green Cloud Computing</a:t>
            </a:r>
          </a:p>
        </p:txBody>
      </p:sp>
      <p:pic>
        <p:nvPicPr>
          <p:cNvPr id="7" name="Picture 6">
            <a:extLst>
              <a:ext uri="{FF2B5EF4-FFF2-40B4-BE49-F238E27FC236}">
                <a16:creationId xmlns:a16="http://schemas.microsoft.com/office/drawing/2014/main" id="{DF981080-8F31-6D35-E8C6-B2FB5405DAFB}"/>
              </a:ext>
            </a:extLst>
          </p:cNvPr>
          <p:cNvPicPr>
            <a:picLocks noChangeAspect="1"/>
          </p:cNvPicPr>
          <p:nvPr/>
        </p:nvPicPr>
        <p:blipFill>
          <a:blip r:embed="rId4"/>
          <a:stretch>
            <a:fillRect/>
          </a:stretch>
        </p:blipFill>
        <p:spPr>
          <a:xfrm>
            <a:off x="6299053" y="1792706"/>
            <a:ext cx="7735911" cy="5372614"/>
          </a:xfrm>
          <a:prstGeom prst="rect">
            <a:avLst/>
          </a:prstGeom>
        </p:spPr>
      </p:pic>
      <p:sp>
        <p:nvSpPr>
          <p:cNvPr id="9" name="TextBox 8">
            <a:extLst>
              <a:ext uri="{FF2B5EF4-FFF2-40B4-BE49-F238E27FC236}">
                <a16:creationId xmlns:a16="http://schemas.microsoft.com/office/drawing/2014/main" id="{590BCE10-A969-6C24-6E5C-BB658B7B6159}"/>
              </a:ext>
            </a:extLst>
          </p:cNvPr>
          <p:cNvSpPr txBox="1"/>
          <p:nvPr/>
        </p:nvSpPr>
        <p:spPr>
          <a:xfrm>
            <a:off x="766307" y="2216855"/>
            <a:ext cx="5406784" cy="452431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architecture</a:t>
            </a:r>
            <a:r>
              <a:rPr lang="en-US" dirty="0">
                <a:latin typeface="Times New Roman" panose="02020603050405020304" pitchFamily="18" charset="0"/>
                <a:cs typeface="Times New Roman" panose="02020603050405020304" pitchFamily="18" charset="0"/>
              </a:rPr>
              <a:t> emphasizes sustainability and energy efficiency with renewable energy for cloud services and virtual machines for applications, ensuring cost savings and data security.</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Green Service Allocator</a:t>
            </a:r>
            <a:r>
              <a:rPr lang="en-US" dirty="0">
                <a:latin typeface="Times New Roman" panose="02020603050405020304" pitchFamily="18" charset="0"/>
                <a:cs typeface="Times New Roman" panose="02020603050405020304" pitchFamily="18" charset="0"/>
              </a:rPr>
              <a:t>: An intelligent algorithm in green cloud computing that efficiently allocates resources, reducing energy usage.</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Cloud Service Provider</a:t>
            </a:r>
            <a:r>
              <a:rPr lang="en-US" dirty="0">
                <a:latin typeface="Times New Roman" panose="02020603050405020304" pitchFamily="18" charset="0"/>
                <a:cs typeface="Times New Roman" panose="02020603050405020304" pitchFamily="18" charset="0"/>
              </a:rPr>
              <a:t>: Green Cloud Technologies offers a green cloud architecture with advanced analytics for energy reduction and performance improvement.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Automated Energy Monitoring: </a:t>
            </a:r>
            <a:r>
              <a:rPr lang="en-US" dirty="0">
                <a:latin typeface="Times New Roman" panose="02020603050405020304" pitchFamily="18" charset="0"/>
                <a:cs typeface="Times New Roman" panose="02020603050405020304" pitchFamily="18" charset="0"/>
              </a:rPr>
              <a:t>Sensors monitor energy usage accurately but can be costly due to hardware, software, and service expenses.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250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p:cNvPicPr>
            <a:picLocks noChangeAspect="1"/>
          </p:cNvPicPr>
          <p:nvPr/>
        </p:nvPicPr>
        <p:blipFill rotWithShape="1">
          <a:blip r:embed="rId4"/>
          <a:srcRect l="19737"/>
          <a:stretch/>
        </p:blipFill>
        <p:spPr>
          <a:xfrm>
            <a:off x="9709484" y="0"/>
            <a:ext cx="4920916" cy="8229600"/>
          </a:xfrm>
          <a:prstGeom prst="rect">
            <a:avLst/>
          </a:prstGeom>
        </p:spPr>
      </p:pic>
      <p:sp>
        <p:nvSpPr>
          <p:cNvPr id="5" name="Text 1"/>
          <p:cNvSpPr/>
          <p:nvPr/>
        </p:nvSpPr>
        <p:spPr>
          <a:xfrm>
            <a:off x="508346" y="409200"/>
            <a:ext cx="7477601" cy="974432"/>
          </a:xfrm>
          <a:prstGeom prst="rect">
            <a:avLst/>
          </a:prstGeom>
          <a:noFill/>
          <a:ln/>
        </p:spPr>
        <p:txBody>
          <a:bodyPr wrap="square" rtlCol="0" anchor="t"/>
          <a:lstStyle/>
          <a:p>
            <a:pPr marL="0" indent="0">
              <a:lnSpc>
                <a:spcPts val="5468"/>
              </a:lnSpc>
              <a:buNone/>
            </a:pPr>
            <a:r>
              <a:rPr lang="en-US" sz="4400" b="1" dirty="0">
                <a:solidFill>
                  <a:srgbClr val="00002E"/>
                </a:solidFill>
                <a:latin typeface="Times New Roman" panose="02020603050405020304" pitchFamily="18" charset="0"/>
                <a:ea typeface="Nunito" pitchFamily="34" charset="-122"/>
                <a:cs typeface="Times New Roman" panose="02020603050405020304" pitchFamily="18" charset="0"/>
              </a:rPr>
              <a:t>Energy-efficient Data Centers</a:t>
            </a:r>
            <a:endParaRPr lang="en-US" sz="4400" dirty="0">
              <a:latin typeface="Times New Roman" panose="02020603050405020304" pitchFamily="18" charset="0"/>
              <a:cs typeface="Times New Roman" panose="02020603050405020304" pitchFamily="18" charset="0"/>
            </a:endParaRPr>
          </a:p>
        </p:txBody>
      </p:sp>
      <p:sp>
        <p:nvSpPr>
          <p:cNvPr id="6" name="Text 2"/>
          <p:cNvSpPr/>
          <p:nvPr/>
        </p:nvSpPr>
        <p:spPr>
          <a:xfrm>
            <a:off x="616630" y="1515979"/>
            <a:ext cx="8758989" cy="5919537"/>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b="1" dirty="0">
                <a:solidFill>
                  <a:srgbClr val="00002E"/>
                </a:solidFill>
                <a:latin typeface="Times New Roman" panose="02020603050405020304" pitchFamily="18" charset="0"/>
                <a:ea typeface="PT Sans" pitchFamily="34" charset="-122"/>
                <a:cs typeface="Times New Roman" panose="02020603050405020304" pitchFamily="18" charset="0"/>
              </a:rPr>
              <a:t>Improved Data Center Cooling Techniques: </a:t>
            </a:r>
            <a:r>
              <a:rPr lang="en-US" dirty="0">
                <a:solidFill>
                  <a:srgbClr val="00002E"/>
                </a:solidFill>
                <a:latin typeface="Times New Roman" panose="02020603050405020304" pitchFamily="18" charset="0"/>
                <a:ea typeface="PT Sans" pitchFamily="34" charset="-122"/>
                <a:cs typeface="Times New Roman" panose="02020603050405020304" pitchFamily="18" charset="0"/>
              </a:rPr>
              <a:t>Relocate servers closer to cooling systems to focus cold air and reduce energy losses. Utilize water-based air conditioning units for efficient cooling.</a:t>
            </a:r>
          </a:p>
          <a:p>
            <a:pPr marL="0" indent="0">
              <a:lnSpc>
                <a:spcPts val="2799"/>
              </a:lnSpc>
              <a:buNone/>
            </a:pPr>
            <a:endParaRPr lang="en-US" dirty="0">
              <a:solidFill>
                <a:srgbClr val="00002E"/>
              </a:solidFill>
              <a:latin typeface="Times New Roman" panose="02020603050405020304" pitchFamily="18" charset="0"/>
              <a:ea typeface="PT Sans" pitchFamily="34" charset="-122"/>
              <a:cs typeface="Times New Roman" panose="02020603050405020304" pitchFamily="18" charset="0"/>
            </a:endParaRPr>
          </a:p>
          <a:p>
            <a:pPr marL="285750" indent="-285750">
              <a:lnSpc>
                <a:spcPts val="2799"/>
              </a:lnSpc>
              <a:buFont typeface="Wingdings" panose="05000000000000000000" pitchFamily="2" charset="2"/>
              <a:buChar char="Ø"/>
            </a:pPr>
            <a:r>
              <a:rPr lang="en-US" b="1" dirty="0">
                <a:solidFill>
                  <a:srgbClr val="00002E"/>
                </a:solidFill>
                <a:latin typeface="Times New Roman" panose="02020603050405020304" pitchFamily="18" charset="0"/>
                <a:ea typeface="PT Sans" pitchFamily="34" charset="-122"/>
                <a:cs typeface="Times New Roman" panose="02020603050405020304" pitchFamily="18" charset="0"/>
              </a:rPr>
              <a:t>Nano Data Centers: </a:t>
            </a:r>
            <a:r>
              <a:rPr lang="en-US" dirty="0">
                <a:solidFill>
                  <a:srgbClr val="00002E"/>
                </a:solidFill>
                <a:latin typeface="Times New Roman" panose="02020603050405020304" pitchFamily="18" charset="0"/>
                <a:ea typeface="PT Sans" pitchFamily="34" charset="-122"/>
                <a:cs typeface="Times New Roman" panose="02020603050405020304" pitchFamily="18" charset="0"/>
              </a:rPr>
              <a:t>Small-scale distributed data centers deployed near data sources or applications. Offer advantages like reduced latency, improved security, and cost-effectiveness due to lower power and cooling needs.</a:t>
            </a:r>
          </a:p>
          <a:p>
            <a:pPr marL="0" indent="0">
              <a:lnSpc>
                <a:spcPts val="2799"/>
              </a:lnSpc>
              <a:buNone/>
            </a:pPr>
            <a:endParaRPr lang="en-US" dirty="0">
              <a:solidFill>
                <a:srgbClr val="00002E"/>
              </a:solidFill>
              <a:latin typeface="Times New Roman" panose="02020603050405020304" pitchFamily="18" charset="0"/>
              <a:ea typeface="PT Sans" pitchFamily="34" charset="-122"/>
              <a:cs typeface="Times New Roman" panose="02020603050405020304" pitchFamily="18" charset="0"/>
            </a:endParaRPr>
          </a:p>
          <a:p>
            <a:pPr marL="285750" indent="-285750">
              <a:lnSpc>
                <a:spcPts val="2799"/>
              </a:lnSpc>
              <a:buFont typeface="Wingdings" panose="05000000000000000000" pitchFamily="2" charset="2"/>
              <a:buChar char="Ø"/>
            </a:pPr>
            <a:r>
              <a:rPr lang="en-US" b="1" dirty="0">
                <a:solidFill>
                  <a:srgbClr val="00002E"/>
                </a:solidFill>
                <a:latin typeface="Times New Roman" panose="02020603050405020304" pitchFamily="18" charset="0"/>
                <a:ea typeface="PT Sans" pitchFamily="34" charset="-122"/>
                <a:cs typeface="Times New Roman" panose="02020603050405020304" pitchFamily="18" charset="0"/>
              </a:rPr>
              <a:t>Design Principles of Energy-Efficient Data Centers: </a:t>
            </a:r>
            <a:r>
              <a:rPr lang="en-US" dirty="0">
                <a:solidFill>
                  <a:srgbClr val="00002E"/>
                </a:solidFill>
                <a:latin typeface="Times New Roman" panose="02020603050405020304" pitchFamily="18" charset="0"/>
                <a:ea typeface="PT Sans" pitchFamily="34" charset="-122"/>
                <a:cs typeface="Times New Roman" panose="02020603050405020304" pitchFamily="18" charset="0"/>
              </a:rPr>
              <a:t>Incorporate energy-efficient cooling techniques, server virtualization, and renewable energy integration. Emphasize data center optimization for reduced energy consumption and operational costs.</a:t>
            </a:r>
          </a:p>
          <a:p>
            <a:pPr marL="0" indent="0">
              <a:lnSpc>
                <a:spcPts val="2799"/>
              </a:lnSpc>
              <a:buNone/>
            </a:pPr>
            <a:endParaRPr lang="en-US" dirty="0">
              <a:solidFill>
                <a:srgbClr val="00002E"/>
              </a:solidFill>
              <a:latin typeface="Times New Roman" panose="02020603050405020304" pitchFamily="18" charset="0"/>
              <a:ea typeface="PT Sans" pitchFamily="34" charset="-122"/>
              <a:cs typeface="Times New Roman" panose="02020603050405020304" pitchFamily="18" charset="0"/>
            </a:endParaRPr>
          </a:p>
          <a:p>
            <a:pPr marL="285750" indent="-285750">
              <a:lnSpc>
                <a:spcPts val="2799"/>
              </a:lnSpc>
              <a:buFont typeface="Wingdings" panose="05000000000000000000" pitchFamily="2" charset="2"/>
              <a:buChar char="Ø"/>
            </a:pPr>
            <a:r>
              <a:rPr lang="en-US" b="1" dirty="0">
                <a:solidFill>
                  <a:srgbClr val="00002E"/>
                </a:solidFill>
                <a:latin typeface="Times New Roman" panose="02020603050405020304" pitchFamily="18" charset="0"/>
                <a:ea typeface="PT Sans" pitchFamily="34" charset="-122"/>
                <a:cs typeface="Times New Roman" panose="02020603050405020304" pitchFamily="18" charset="0"/>
              </a:rPr>
              <a:t>Benefits of Energy-Efficient Data Centers: </a:t>
            </a:r>
            <a:r>
              <a:rPr lang="en-US" dirty="0">
                <a:solidFill>
                  <a:srgbClr val="00002E"/>
                </a:solidFill>
                <a:latin typeface="Times New Roman" panose="02020603050405020304" pitchFamily="18" charset="0"/>
                <a:ea typeface="PT Sans" pitchFamily="34" charset="-122"/>
                <a:cs typeface="Times New Roman" panose="02020603050405020304" pitchFamily="18" charset="0"/>
              </a:rPr>
              <a:t>Modern and sustainable design principles. Cutting-edge technology and renewable energy use. Minimized environmental impact with reduced energy consumption and carbon footprint.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rotWithShape="1">
          <a:blip r:embed="rId4"/>
          <a:srcRect r="8388"/>
          <a:stretch/>
        </p:blipFill>
        <p:spPr>
          <a:xfrm>
            <a:off x="9604220" y="0"/>
            <a:ext cx="5026180" cy="8229600"/>
          </a:xfrm>
          <a:prstGeom prst="rect">
            <a:avLst/>
          </a:prstGeom>
        </p:spPr>
      </p:pic>
      <p:sp>
        <p:nvSpPr>
          <p:cNvPr id="5" name="Text 1"/>
          <p:cNvSpPr/>
          <p:nvPr/>
        </p:nvSpPr>
        <p:spPr>
          <a:xfrm>
            <a:off x="460219" y="432830"/>
            <a:ext cx="9056759" cy="1388745"/>
          </a:xfrm>
          <a:prstGeom prst="rect">
            <a:avLst/>
          </a:prstGeom>
          <a:noFill/>
          <a:ln/>
        </p:spPr>
        <p:txBody>
          <a:bodyPr wrap="square" rtlCol="0" anchor="t"/>
          <a:lstStyle/>
          <a:p>
            <a:pPr marL="0" indent="0">
              <a:lnSpc>
                <a:spcPts val="5468"/>
              </a:lnSpc>
              <a:buNone/>
            </a:pPr>
            <a:r>
              <a:rPr lang="en-US" sz="4400" b="1" dirty="0">
                <a:solidFill>
                  <a:srgbClr val="00002E"/>
                </a:solidFill>
                <a:latin typeface="Times New Roman" panose="02020603050405020304" pitchFamily="18" charset="0"/>
                <a:ea typeface="Nunito" pitchFamily="34" charset="-122"/>
                <a:cs typeface="Times New Roman" panose="02020603050405020304" pitchFamily="18" charset="0"/>
              </a:rPr>
              <a:t>Renewable Energy Sources for Cloud Computing</a:t>
            </a:r>
            <a:endParaRPr lang="en-US" sz="4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3AC2965-AF7A-E2A9-FEA4-281F80F218B2}"/>
              </a:ext>
            </a:extLst>
          </p:cNvPr>
          <p:cNvSpPr txBox="1"/>
          <p:nvPr/>
        </p:nvSpPr>
        <p:spPr>
          <a:xfrm>
            <a:off x="565484" y="2069432"/>
            <a:ext cx="8626642" cy="535531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Renewable Energy :</a:t>
            </a:r>
          </a:p>
          <a:p>
            <a:pPr marL="742950" lvl="1" indent="-285750">
              <a:buFont typeface="Courier New" panose="02070309020205020404" pitchFamily="49" charset="0"/>
              <a:buChar char="o"/>
            </a:pPr>
            <a:r>
              <a:rPr lang="en-IN" b="1" dirty="0">
                <a:latin typeface="Times New Roman" panose="02020603050405020304" pitchFamily="18" charset="0"/>
                <a:cs typeface="Times New Roman" panose="02020603050405020304" pitchFamily="18" charset="0"/>
              </a:rPr>
              <a:t>Solar Energy: </a:t>
            </a:r>
            <a:r>
              <a:rPr lang="en-IN" dirty="0">
                <a:latin typeface="Times New Roman" panose="02020603050405020304" pitchFamily="18" charset="0"/>
                <a:cs typeface="Times New Roman" panose="02020603050405020304" pitchFamily="18" charset="0"/>
              </a:rPr>
              <a:t>Harnesses sunlight via panels for clean and abundant power.</a:t>
            </a:r>
          </a:p>
          <a:p>
            <a:pPr marL="742950" lvl="1" indent="-285750">
              <a:buFont typeface="Courier New" panose="02070309020205020404" pitchFamily="49" charset="0"/>
              <a:buChar char="o"/>
            </a:pPr>
            <a:r>
              <a:rPr lang="en-IN" b="1" dirty="0">
                <a:latin typeface="Times New Roman" panose="02020603050405020304" pitchFamily="18" charset="0"/>
                <a:cs typeface="Times New Roman" panose="02020603050405020304" pitchFamily="18" charset="0"/>
              </a:rPr>
              <a:t>Wind Energy:</a:t>
            </a:r>
            <a:r>
              <a:rPr lang="en-IN" dirty="0">
                <a:latin typeface="Times New Roman" panose="02020603050405020304" pitchFamily="18" charset="0"/>
                <a:cs typeface="Times New Roman" panose="02020603050405020304" pitchFamily="18" charset="0"/>
              </a:rPr>
              <a:t> Utilizes turbines in wind farms for sustainable electricity generation.</a:t>
            </a:r>
          </a:p>
          <a:p>
            <a:pPr marL="742950" lvl="1" indent="-285750">
              <a:buFont typeface="Courier New" panose="02070309020205020404" pitchFamily="49" charset="0"/>
              <a:buChar char="o"/>
            </a:pPr>
            <a:r>
              <a:rPr lang="en-IN" b="1" dirty="0">
                <a:latin typeface="Times New Roman" panose="02020603050405020304" pitchFamily="18" charset="0"/>
                <a:cs typeface="Times New Roman" panose="02020603050405020304" pitchFamily="18" charset="0"/>
              </a:rPr>
              <a:t>Hydroelectric Power: </a:t>
            </a:r>
            <a:r>
              <a:rPr lang="en-IN" dirty="0">
                <a:latin typeface="Times New Roman" panose="02020603050405020304" pitchFamily="18" charset="0"/>
                <a:cs typeface="Times New Roman" panose="02020603050405020304" pitchFamily="18" charset="0"/>
              </a:rPr>
              <a:t>Leverages water resources for renewable energy in data centres.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Energy Management Techniques:</a:t>
            </a:r>
            <a:endParaRPr lang="en-IN"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IN" b="1" dirty="0">
                <a:latin typeface="Times New Roman" panose="02020603050405020304" pitchFamily="18" charset="0"/>
                <a:cs typeface="Times New Roman" panose="02020603050405020304" pitchFamily="18" charset="0"/>
              </a:rPr>
              <a:t>Static Architecture Energy Management (SAEM): </a:t>
            </a:r>
            <a:r>
              <a:rPr lang="en-IN" dirty="0">
                <a:latin typeface="Times New Roman" panose="02020603050405020304" pitchFamily="18" charset="0"/>
                <a:cs typeface="Times New Roman" panose="02020603050405020304" pitchFamily="18" charset="0"/>
              </a:rPr>
              <a:t>Focuses on low-power components.</a:t>
            </a:r>
          </a:p>
          <a:p>
            <a:pPr marL="742950" lvl="1" indent="-285750">
              <a:buFont typeface="Courier New" panose="02070309020205020404" pitchFamily="49" charset="0"/>
              <a:buChar char="o"/>
            </a:pPr>
            <a:r>
              <a:rPr lang="en-IN" b="1" dirty="0">
                <a:latin typeface="Times New Roman" panose="02020603050405020304" pitchFamily="18" charset="0"/>
                <a:cs typeface="Times New Roman" panose="02020603050405020304" pitchFamily="18" charset="0"/>
              </a:rPr>
              <a:t>Dynamic Architecture Energy Management (DAEM): </a:t>
            </a:r>
            <a:r>
              <a:rPr lang="en-IN" dirty="0">
                <a:latin typeface="Times New Roman" panose="02020603050405020304" pitchFamily="18" charset="0"/>
                <a:cs typeface="Times New Roman" panose="02020603050405020304" pitchFamily="18" charset="0"/>
              </a:rPr>
              <a:t>Optimizes resource allocation in real-time.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Optimizing Power Consumption</a:t>
            </a:r>
            <a:endParaRPr lang="en-IN"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IN" b="1" dirty="0">
                <a:latin typeface="Times New Roman" panose="02020603050405020304" pitchFamily="18" charset="0"/>
                <a:cs typeface="Times New Roman" panose="02020603050405020304" pitchFamily="18" charset="0"/>
              </a:rPr>
              <a:t>Split Plane Power:</a:t>
            </a:r>
            <a:r>
              <a:rPr lang="en-IN" dirty="0">
                <a:latin typeface="Times New Roman" panose="02020603050405020304" pitchFamily="18" charset="0"/>
                <a:cs typeface="Times New Roman" panose="02020603050405020304" pitchFamily="18" charset="0"/>
              </a:rPr>
              <a:t> Divides power distribution for optimized electricity usage.</a:t>
            </a:r>
          </a:p>
          <a:p>
            <a:pPr marL="742950" lvl="1" indent="-285750">
              <a:buFont typeface="Courier New" panose="02070309020205020404" pitchFamily="49" charset="0"/>
              <a:buChar char="o"/>
            </a:pPr>
            <a:r>
              <a:rPr lang="en-IN" b="1" dirty="0">
                <a:latin typeface="Times New Roman" panose="02020603050405020304" pitchFamily="18" charset="0"/>
                <a:cs typeface="Times New Roman" panose="02020603050405020304" pitchFamily="18" charset="0"/>
              </a:rPr>
              <a:t>Advanced Clock Gating: </a:t>
            </a:r>
            <a:r>
              <a:rPr lang="en-IN" dirty="0">
                <a:latin typeface="Times New Roman" panose="02020603050405020304" pitchFamily="18" charset="0"/>
                <a:cs typeface="Times New Roman" panose="02020603050405020304" pitchFamily="18" charset="0"/>
              </a:rPr>
              <a:t>Controls logic block clocks for reduced power consumption.</a:t>
            </a:r>
          </a:p>
          <a:p>
            <a:pPr marL="742950" lvl="1" indent="-285750">
              <a:buFont typeface="Courier New" panose="02070309020205020404" pitchFamily="49" charset="0"/>
              <a:buChar char="o"/>
            </a:pPr>
            <a:r>
              <a:rPr lang="en-IN" b="1" dirty="0">
                <a:latin typeface="Times New Roman" panose="02020603050405020304" pitchFamily="18" charset="0"/>
                <a:cs typeface="Times New Roman" panose="02020603050405020304" pitchFamily="18" charset="0"/>
              </a:rPr>
              <a:t>Energy-Efficient Processors: </a:t>
            </a:r>
            <a:r>
              <a:rPr lang="en-IN" dirty="0">
                <a:latin typeface="Times New Roman" panose="02020603050405020304" pitchFamily="18" charset="0"/>
                <a:cs typeface="Times New Roman" panose="02020603050405020304" pitchFamily="18" charset="0"/>
              </a:rPr>
              <a:t>Utilizes dynamic scaling for minimal power usage.</a:t>
            </a:r>
          </a:p>
          <a:p>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BB587F5-BE05-3566-2000-23D54BBDE889}"/>
              </a:ext>
            </a:extLst>
          </p:cNvPr>
          <p:cNvPicPr>
            <a:picLocks noChangeAspect="1"/>
          </p:cNvPicPr>
          <p:nvPr/>
        </p:nvPicPr>
        <p:blipFill>
          <a:blip r:embed="rId5"/>
          <a:stretch>
            <a:fillRect/>
          </a:stretch>
        </p:blipFill>
        <p:spPr>
          <a:xfrm>
            <a:off x="9094027" y="5541990"/>
            <a:ext cx="5536373" cy="26876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TotalTime>
  <Words>1798</Words>
  <Application>Microsoft Office PowerPoint</Application>
  <PresentationFormat>Custom</PresentationFormat>
  <Paragraphs>161</Paragraphs>
  <Slides>18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Courier New</vt:lpstr>
      <vt:lpstr>PT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Santhosh</dc:creator>
  <cp:lastModifiedBy>Harshitha P</cp:lastModifiedBy>
  <cp:revision>13</cp:revision>
  <dcterms:created xsi:type="dcterms:W3CDTF">2024-03-17T11:52:29Z</dcterms:created>
  <dcterms:modified xsi:type="dcterms:W3CDTF">2024-03-18T08:40:43Z</dcterms:modified>
</cp:coreProperties>
</file>